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14-1762-44D4-BBFD-686CCA502730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167B-03F2-4328-8427-427C6476F3B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91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14-1762-44D4-BBFD-686CCA502730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167B-03F2-4328-8427-427C6476F3B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44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14-1762-44D4-BBFD-686CCA502730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167B-03F2-4328-8427-427C6476F3B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21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14-1762-44D4-BBFD-686CCA502730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167B-03F2-4328-8427-427C6476F3B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52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14-1762-44D4-BBFD-686CCA502730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167B-03F2-4328-8427-427C6476F3B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494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14-1762-44D4-BBFD-686CCA502730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167B-03F2-4328-8427-427C6476F3B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87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14-1762-44D4-BBFD-686CCA502730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167B-03F2-4328-8427-427C6476F3B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90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14-1762-44D4-BBFD-686CCA502730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167B-03F2-4328-8427-427C6476F3B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18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14-1762-44D4-BBFD-686CCA502730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167B-03F2-4328-8427-427C6476F3B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14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14-1762-44D4-BBFD-686CCA502730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167B-03F2-4328-8427-427C6476F3B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30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8314-1762-44D4-BBFD-686CCA502730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1167B-03F2-4328-8427-427C6476F3B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84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08314-1762-44D4-BBFD-686CCA502730}" type="datetimeFigureOut">
              <a:rPr lang="it-IT" smtClean="0"/>
              <a:t>15/02/2018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1167B-03F2-4328-8427-427C6476F3B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87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920661"/>
              </p:ext>
            </p:extLst>
          </p:nvPr>
        </p:nvGraphicFramePr>
        <p:xfrm>
          <a:off x="669701" y="283338"/>
          <a:ext cx="10805373" cy="639233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89630">
                  <a:extLst>
                    <a:ext uri="{9D8B030D-6E8A-4147-A177-3AD203B41FA5}">
                      <a16:colId xmlns:a16="http://schemas.microsoft.com/office/drawing/2014/main" val="3851529412"/>
                    </a:ext>
                  </a:extLst>
                </a:gridCol>
                <a:gridCol w="1737387">
                  <a:extLst>
                    <a:ext uri="{9D8B030D-6E8A-4147-A177-3AD203B41FA5}">
                      <a16:colId xmlns:a16="http://schemas.microsoft.com/office/drawing/2014/main" val="187230188"/>
                    </a:ext>
                  </a:extLst>
                </a:gridCol>
                <a:gridCol w="1869589">
                  <a:extLst>
                    <a:ext uri="{9D8B030D-6E8A-4147-A177-3AD203B41FA5}">
                      <a16:colId xmlns:a16="http://schemas.microsoft.com/office/drawing/2014/main" val="160195392"/>
                    </a:ext>
                  </a:extLst>
                </a:gridCol>
                <a:gridCol w="1869589">
                  <a:extLst>
                    <a:ext uri="{9D8B030D-6E8A-4147-A177-3AD203B41FA5}">
                      <a16:colId xmlns:a16="http://schemas.microsoft.com/office/drawing/2014/main" val="3846522423"/>
                    </a:ext>
                  </a:extLst>
                </a:gridCol>
                <a:gridCol w="1869589">
                  <a:extLst>
                    <a:ext uri="{9D8B030D-6E8A-4147-A177-3AD203B41FA5}">
                      <a16:colId xmlns:a16="http://schemas.microsoft.com/office/drawing/2014/main" val="2718004141"/>
                    </a:ext>
                  </a:extLst>
                </a:gridCol>
                <a:gridCol w="1869589">
                  <a:extLst>
                    <a:ext uri="{9D8B030D-6E8A-4147-A177-3AD203B41FA5}">
                      <a16:colId xmlns:a16="http://schemas.microsoft.com/office/drawing/2014/main" val="4241016830"/>
                    </a:ext>
                  </a:extLst>
                </a:gridCol>
              </a:tblGrid>
              <a:tr h="631616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Research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Dissemination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Uptake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Implementation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Impact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477729"/>
                  </a:ext>
                </a:extLst>
              </a:tr>
              <a:tr h="58599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Indicator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- quality of scientific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500" dirty="0" smtClean="0"/>
                        <a:t>practical activities</a:t>
                      </a:r>
                      <a:r>
                        <a:rPr lang="en-US" sz="1500" baseline="0" dirty="0" smtClean="0"/>
                        <a:t> communicating the research to different stakeholders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500" baseline="0" dirty="0" smtClean="0"/>
                        <a:t>publishing in non-academic media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500" baseline="0" dirty="0" smtClean="0"/>
                        <a:t>publishing in specifically themed journals (e.g., law)</a:t>
                      </a:r>
                      <a:endParaRPr lang="it-IT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understanding of the communicated information (e.g., from workshops)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research</a:t>
                      </a:r>
                      <a:r>
                        <a:rPr lang="en-US" sz="1500" baseline="0" dirty="0" smtClean="0"/>
                        <a:t> information picked up in practice (e.g., in court cases)</a:t>
                      </a:r>
                      <a:endParaRPr lang="en-US" sz="15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involvement of researchers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involvement of stakeholders, including users!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5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responsive</a:t>
                      </a:r>
                      <a:r>
                        <a:rPr lang="it-IT" sz="1500" dirty="0" err="1" smtClean="0"/>
                        <a:t>ness</a:t>
                      </a:r>
                      <a:endParaRPr lang="it-IT" sz="15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adaptability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accessibility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inclusiveness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ambition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15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360056"/>
                  </a:ext>
                </a:extLst>
              </a:tr>
              <a:tr h="139873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Data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500" dirty="0" smtClean="0"/>
                        <a:t>references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500" dirty="0" smtClean="0"/>
                        <a:t>bibliographic databases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500" dirty="0" err="1" smtClean="0"/>
                        <a:t>bibliometrics</a:t>
                      </a:r>
                      <a:endParaRPr lang="en-US" sz="1500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500" dirty="0" err="1" smtClean="0"/>
                        <a:t>etc</a:t>
                      </a:r>
                      <a:endParaRPr lang="en-US" sz="1500" dirty="0" smtClean="0"/>
                    </a:p>
                    <a:p>
                      <a:pPr marL="0" indent="0" algn="l">
                        <a:buFontTx/>
                        <a:buNone/>
                      </a:pP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500" baseline="0" dirty="0" smtClean="0"/>
                        <a:t>references, etc.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500" baseline="0" dirty="0" err="1" smtClean="0"/>
                        <a:t>altmetrics</a:t>
                      </a:r>
                      <a:endParaRPr lang="en-US" sz="1500" baseline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500" baseline="0" dirty="0" smtClean="0"/>
                        <a:t>networking methodologies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1500" baseline="0" dirty="0" smtClean="0"/>
                    </a:p>
                    <a:p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court</a:t>
                      </a:r>
                      <a:r>
                        <a:rPr lang="en-US" sz="1500" baseline="0" dirty="0" smtClean="0"/>
                        <a:t> appearance</a:t>
                      </a:r>
                      <a:endParaRPr lang="en-US" sz="15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court minutes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surveys after workshops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involvement cases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assistance trainings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- charts,</a:t>
                      </a:r>
                      <a:r>
                        <a:rPr lang="en-US" sz="1500" baseline="0" dirty="0" smtClean="0"/>
                        <a:t> infographics</a:t>
                      </a:r>
                      <a:endParaRPr lang="it-IT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224105"/>
                  </a:ext>
                </a:extLst>
              </a:tr>
              <a:tr h="63161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Stakeholder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n-US" sz="1500" dirty="0" smtClean="0"/>
                        <a:t>academia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police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law practitioners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social workers</a:t>
                      </a:r>
                      <a:endParaRPr lang="it-IT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police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law practitioners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social workers</a:t>
                      </a:r>
                      <a:endParaRPr lang="it-IT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500" dirty="0" smtClean="0"/>
                        <a:t>all</a:t>
                      </a:r>
                      <a:r>
                        <a:rPr lang="en-US" sz="1500" baseline="0" dirty="0" smtClean="0"/>
                        <a:t> stakeholders (authorities, policy-makers, law practitioners, victims, prostitutes, wider society)</a:t>
                      </a:r>
                      <a:endParaRPr lang="en-US" sz="15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- all stakeholders</a:t>
                      </a:r>
                      <a:endParaRPr lang="it-IT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224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560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133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JRC 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Xeni Kecha</dc:creator>
  <cp:lastModifiedBy>Xeni Kecha</cp:lastModifiedBy>
  <cp:revision>25</cp:revision>
  <dcterms:created xsi:type="dcterms:W3CDTF">2018-02-15T15:10:42Z</dcterms:created>
  <dcterms:modified xsi:type="dcterms:W3CDTF">2018-02-15T15:52:33Z</dcterms:modified>
</cp:coreProperties>
</file>