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99" r:id="rId3"/>
    <p:sldId id="395" r:id="rId4"/>
    <p:sldId id="394" r:id="rId5"/>
    <p:sldId id="397" r:id="rId6"/>
    <p:sldId id="385" r:id="rId7"/>
    <p:sldId id="370" r:id="rId8"/>
    <p:sldId id="305" r:id="rId9"/>
    <p:sldId id="356" r:id="rId10"/>
    <p:sldId id="393" r:id="rId11"/>
    <p:sldId id="390" r:id="rId12"/>
    <p:sldId id="392" r:id="rId13"/>
    <p:sldId id="375" r:id="rId14"/>
    <p:sldId id="377" r:id="rId15"/>
    <p:sldId id="378" r:id="rId16"/>
    <p:sldId id="379" r:id="rId17"/>
    <p:sldId id="360" r:id="rId18"/>
    <p:sldId id="401" r:id="rId19"/>
    <p:sldId id="388" r:id="rId20"/>
    <p:sldId id="353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80093" autoAdjust="0"/>
  </p:normalViewPr>
  <p:slideViewPr>
    <p:cSldViewPr snapToGrid="0" snapToObjects="1">
      <p:cViewPr varScale="1">
        <p:scale>
          <a:sx n="59" d="100"/>
          <a:sy n="59" d="100"/>
        </p:scale>
        <p:origin x="1170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A7D6C3-0228-3B46-905B-333DAEAD8F8B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3AFE01C-21E5-274B-B098-C803DC7E6D26}">
      <dgm:prSet phldrT="[Texte]" custT="1"/>
      <dgm:spPr/>
      <dgm:t>
        <a:bodyPr/>
        <a:lstStyle/>
        <a:p>
          <a:pPr algn="ctr"/>
          <a:r>
            <a:rPr lang="en-US" sz="3400" b="1" dirty="0" smtClean="0"/>
            <a:t>Pathways to societal impact – understanding the </a:t>
          </a:r>
          <a:r>
            <a:rPr lang="en-GB" sz="3400" b="1" dirty="0" smtClean="0"/>
            <a:t>the key dimensions in developing SSH research societal impact</a:t>
          </a:r>
          <a:r>
            <a:rPr lang="en-US" sz="3400" b="1" dirty="0" smtClean="0"/>
            <a:t> </a:t>
          </a:r>
        </a:p>
        <a:p>
          <a:pPr algn="ctr"/>
          <a:r>
            <a:rPr lang="fi-FI" sz="2200" noProof="0" dirty="0" smtClean="0"/>
            <a:t>Reetta </a:t>
          </a:r>
          <a:r>
            <a:rPr lang="fi-FI" sz="2200" noProof="0" dirty="0" smtClean="0"/>
            <a:t>Muhonen, </a:t>
          </a:r>
          <a:r>
            <a:rPr lang="en-US" sz="2200" dirty="0" smtClean="0"/>
            <a:t>Julia Olmos-Peñuela &amp; </a:t>
          </a:r>
          <a:r>
            <a:rPr lang="en-GB" sz="2200" dirty="0" smtClean="0"/>
            <a:t>Paul Benneworth</a:t>
          </a:r>
          <a:endParaRPr lang="fr-FR" sz="2200" dirty="0"/>
        </a:p>
      </dgm:t>
    </dgm:pt>
    <dgm:pt modelId="{9AD81666-832F-B744-B1C4-5D1EE36092CF}" type="parTrans" cxnId="{D6FFDD9A-9224-2548-9B29-EC8C6CB44722}">
      <dgm:prSet/>
      <dgm:spPr/>
      <dgm:t>
        <a:bodyPr/>
        <a:lstStyle/>
        <a:p>
          <a:endParaRPr lang="fr-FR"/>
        </a:p>
      </dgm:t>
    </dgm:pt>
    <dgm:pt modelId="{F905B7B4-7D24-444B-8894-BD9D2F22D968}" type="sibTrans" cxnId="{D6FFDD9A-9224-2548-9B29-EC8C6CB44722}">
      <dgm:prSet/>
      <dgm:spPr/>
      <dgm:t>
        <a:bodyPr/>
        <a:lstStyle/>
        <a:p>
          <a:endParaRPr lang="fr-FR"/>
        </a:p>
      </dgm:t>
    </dgm:pt>
    <dgm:pt modelId="{A75C042F-1DA8-8540-9251-9075CD893ED5}" type="pres">
      <dgm:prSet presAssocID="{51A7D6C3-0228-3B46-905B-333DAEAD8F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41BE651-348F-574D-BEC8-C40A57F6F3F0}" type="pres">
      <dgm:prSet presAssocID="{43AFE01C-21E5-274B-B098-C803DC7E6D26}" presName="parentText" presStyleLbl="node1" presStyleIdx="0" presStyleCnt="1" custScaleY="507380" custLinFactNeighborX="29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B893A65-9146-D940-824A-D510039DF832}" type="presOf" srcId="{43AFE01C-21E5-274B-B098-C803DC7E6D26}" destId="{741BE651-348F-574D-BEC8-C40A57F6F3F0}" srcOrd="0" destOrd="0" presId="urn:microsoft.com/office/officeart/2005/8/layout/vList2"/>
    <dgm:cxn modelId="{7CA7C646-C6D3-9D47-89A1-20E083130A54}" type="presOf" srcId="{51A7D6C3-0228-3B46-905B-333DAEAD8F8B}" destId="{A75C042F-1DA8-8540-9251-9075CD893ED5}" srcOrd="0" destOrd="0" presId="urn:microsoft.com/office/officeart/2005/8/layout/vList2"/>
    <dgm:cxn modelId="{D6FFDD9A-9224-2548-9B29-EC8C6CB44722}" srcId="{51A7D6C3-0228-3B46-905B-333DAEAD8F8B}" destId="{43AFE01C-21E5-274B-B098-C803DC7E6D26}" srcOrd="0" destOrd="0" parTransId="{9AD81666-832F-B744-B1C4-5D1EE36092CF}" sibTransId="{F905B7B4-7D24-444B-8894-BD9D2F22D968}"/>
    <dgm:cxn modelId="{0BD3129A-06D2-774C-9052-31C0313531B3}" type="presParOf" srcId="{A75C042F-1DA8-8540-9251-9075CD893ED5}" destId="{741BE651-348F-574D-BEC8-C40A57F6F3F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FC1D54-C60B-456D-ACE6-193B06159C43}" type="doc">
      <dgm:prSet loTypeId="urn:microsoft.com/office/officeart/2005/8/layout/hierarchy2" loCatId="hierarchy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E6369CB0-D0A4-43E4-A19E-1BEAB3F4BC0C}" type="pres">
      <dgm:prSet presAssocID="{B2FC1D54-C60B-456D-ACE6-193B06159C4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</dgm:ptLst>
  <dgm:cxnLst>
    <dgm:cxn modelId="{8F50255B-C40D-4EB1-8B08-7D2DC4284D39}" type="presOf" srcId="{B2FC1D54-C60B-456D-ACE6-193B06159C43}" destId="{E6369CB0-D0A4-43E4-A19E-1BEAB3F4BC0C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BE651-348F-574D-BEC8-C40A57F6F3F0}">
      <dsp:nvSpPr>
        <dsp:cNvPr id="0" name=""/>
        <dsp:cNvSpPr/>
      </dsp:nvSpPr>
      <dsp:spPr>
        <a:xfrm>
          <a:off x="0" y="544094"/>
          <a:ext cx="8395652" cy="24315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Pathways to societal impact – understanding the </a:t>
          </a:r>
          <a:r>
            <a:rPr lang="en-GB" sz="3400" b="1" kern="1200" dirty="0" smtClean="0"/>
            <a:t>the key dimensions in developing SSH research societal impact</a:t>
          </a:r>
          <a:r>
            <a:rPr lang="en-US" sz="3400" b="1" kern="1200" dirty="0" smtClean="0"/>
            <a:t> 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noProof="0" dirty="0" smtClean="0"/>
            <a:t>Reetta </a:t>
          </a:r>
          <a:r>
            <a:rPr lang="fi-FI" sz="2200" kern="1200" noProof="0" dirty="0" smtClean="0"/>
            <a:t>Muhonen, </a:t>
          </a:r>
          <a:r>
            <a:rPr lang="en-US" sz="2200" kern="1200" dirty="0" smtClean="0"/>
            <a:t>Julia Olmos-Peñuela &amp; </a:t>
          </a:r>
          <a:r>
            <a:rPr lang="en-GB" sz="2200" kern="1200" dirty="0" smtClean="0"/>
            <a:t>Paul Benneworth</a:t>
          </a:r>
          <a:endParaRPr lang="fr-FR" sz="2200" kern="1200" dirty="0"/>
        </a:p>
      </dsp:txBody>
      <dsp:txXfrm>
        <a:off x="118697" y="662791"/>
        <a:ext cx="8158258" cy="21941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C6C014C3-D3B7-494C-BB7D-66C269C105BB}" type="datetimeFigureOut">
              <a:rPr lang="fi-FI" smtClean="0"/>
              <a:t>11.2.2018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9184142B-92F8-4AF8-8D07-6F9EB5FBF5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89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0DEC5387-47D0-49B8-B32C-DB73DE147A23}" type="datetimeFigureOut">
              <a:rPr lang="fi-FI" smtClean="0"/>
              <a:t>11.2.2018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5857C1EE-7021-4FE4-AFF3-486B00D62F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701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0350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9534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589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0650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5225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231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899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076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4685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925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527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713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0325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Researchers and research funders are making statements by choosing which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questions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worth to ask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3058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Research aim</a:t>
            </a:r>
          </a:p>
          <a:p>
            <a:pPr marL="0" indent="0">
              <a:buNone/>
            </a:pPr>
            <a:r>
              <a:rPr lang="en-GB" dirty="0" smtClean="0"/>
              <a:t>To fill a research gap in relation to dominance of classical pipeline model, by seeking to develop more nuanced typology of non-pipeline SSH engagement modes. </a:t>
            </a:r>
            <a:endParaRPr lang="fi-FI" dirty="0" smtClean="0"/>
          </a:p>
          <a:p>
            <a:pPr marL="171450" indent="-171450">
              <a:buFontTx/>
              <a:buChar char="-"/>
            </a:pPr>
            <a:r>
              <a:rPr lang="fi-FI" dirty="0" smtClean="0"/>
              <a:t>Pipeline  </a:t>
            </a:r>
            <a:r>
              <a:rPr lang="fi-FI" dirty="0" err="1" smtClean="0"/>
              <a:t>model</a:t>
            </a:r>
            <a:r>
              <a:rPr lang="fi-FI" dirty="0" smtClean="0"/>
              <a:t> is </a:t>
            </a:r>
            <a:r>
              <a:rPr lang="fi-FI" dirty="0" err="1" smtClean="0"/>
              <a:t>kind</a:t>
            </a:r>
            <a:r>
              <a:rPr lang="fi-FI" baseline="0" dirty="0" smtClean="0"/>
              <a:t> of </a:t>
            </a:r>
            <a:r>
              <a:rPr lang="fi-FI" baseline="0" dirty="0" err="1" smtClean="0"/>
              <a:t>zero</a:t>
            </a:r>
            <a:r>
              <a:rPr lang="fi-FI" baseline="0" dirty="0" smtClean="0"/>
              <a:t> </a:t>
            </a:r>
            <a:r>
              <a:rPr lang="fi-FI" baseline="0" dirty="0" err="1" smtClean="0"/>
              <a:t>model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describing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the</a:t>
            </a:r>
            <a:r>
              <a:rPr lang="fi-FI" baseline="0" dirty="0" smtClean="0"/>
              <a:t> idea on </a:t>
            </a:r>
            <a:r>
              <a:rPr lang="fi-FI" baseline="0" dirty="0" err="1" smtClean="0"/>
              <a:t>research</a:t>
            </a:r>
            <a:r>
              <a:rPr lang="fi-FI" baseline="0" dirty="0" smtClean="0"/>
              <a:t> </a:t>
            </a:r>
            <a:r>
              <a:rPr lang="fi-FI" baseline="0" dirty="0" err="1" smtClean="0"/>
              <a:t>results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transferring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straight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society</a:t>
            </a:r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7C1EE-7021-4FE4-AFF3-486B00D62FBF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6752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8885" y="444729"/>
            <a:ext cx="11432116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378885" y="1906543"/>
            <a:ext cx="11435164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974519" y="444729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788" y="449005"/>
            <a:ext cx="10411968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940" y="1532427"/>
            <a:ext cx="10338816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378885" y="6227064"/>
            <a:ext cx="11432116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88" y="1298762"/>
            <a:ext cx="542544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8089" y="914401"/>
            <a:ext cx="542544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588" y="2456329"/>
            <a:ext cx="542544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78885" y="452719"/>
            <a:ext cx="11435164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8885" y="4801576"/>
            <a:ext cx="11432116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78885" y="6263390"/>
            <a:ext cx="11435164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5" y="4800600"/>
            <a:ext cx="11146989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8884" y="457199"/>
            <a:ext cx="11436096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799" y="5367338"/>
            <a:ext cx="11072284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378885" y="4280648"/>
            <a:ext cx="11435164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5" y="4778189"/>
            <a:ext cx="11146989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8884" y="457200"/>
            <a:ext cx="11436096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799" y="5344927"/>
            <a:ext cx="11072284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1" y="914401"/>
            <a:ext cx="6926729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78884" y="4267201"/>
            <a:ext cx="36576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802" y="4953001"/>
            <a:ext cx="3296023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6" y="4419600"/>
            <a:ext cx="3300527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78885" y="594360"/>
            <a:ext cx="36576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378885" y="461683"/>
            <a:ext cx="11435164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028018" y="4801576"/>
            <a:ext cx="7782983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78885" y="6263390"/>
            <a:ext cx="11435164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2215" y="4800600"/>
            <a:ext cx="7588868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28019" y="457199"/>
            <a:ext cx="7778496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3074" y="5367338"/>
            <a:ext cx="7538009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378886" y="457200"/>
            <a:ext cx="3649133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378886" y="3364992"/>
            <a:ext cx="3649133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8885" y="455774"/>
            <a:ext cx="11432116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grpSp>
        <p:nvGrpSpPr>
          <p:cNvPr id="8" name="Group 7"/>
          <p:cNvGrpSpPr/>
          <p:nvPr/>
        </p:nvGrpSpPr>
        <p:grpSpPr>
          <a:xfrm>
            <a:off x="378885" y="1577848"/>
            <a:ext cx="11435164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885" y="2133600"/>
            <a:ext cx="11432116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074279" y="2668544"/>
            <a:ext cx="5934615" cy="151193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60165" y="473076"/>
            <a:ext cx="1292352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885" y="457200"/>
            <a:ext cx="8663516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7200708" y="3332822"/>
            <a:ext cx="5934456" cy="183215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8885" y="455774"/>
            <a:ext cx="11432116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grpSp>
        <p:nvGrpSpPr>
          <p:cNvPr id="8" name="Group 7"/>
          <p:cNvGrpSpPr/>
          <p:nvPr/>
        </p:nvGrpSpPr>
        <p:grpSpPr>
          <a:xfrm>
            <a:off x="378885" y="1577848"/>
            <a:ext cx="11435164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78885" y="444729"/>
            <a:ext cx="11432116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78883" y="2017059"/>
            <a:ext cx="11432116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894" y="1532965"/>
            <a:ext cx="10339045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378885" y="1906543"/>
            <a:ext cx="11435164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0974519" y="444729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178" y="444729"/>
            <a:ext cx="10414623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8885" y="4801576"/>
            <a:ext cx="11432116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78885" y="6263390"/>
            <a:ext cx="11435164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0974519" y="4801576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24" y="4814125"/>
            <a:ext cx="103632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984" y="5861304"/>
            <a:ext cx="10314432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78883" y="443755"/>
            <a:ext cx="11432116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8885" y="4801576"/>
            <a:ext cx="11432116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78885" y="6263390"/>
            <a:ext cx="11435164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974519" y="4801576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41" y="4814048"/>
            <a:ext cx="103632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530" y="5862918"/>
            <a:ext cx="10309412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8885" y="455774"/>
            <a:ext cx="11432116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grpSp>
        <p:nvGrpSpPr>
          <p:cNvPr id="9" name="Group 8"/>
          <p:cNvGrpSpPr/>
          <p:nvPr/>
        </p:nvGrpSpPr>
        <p:grpSpPr>
          <a:xfrm>
            <a:off x="378885" y="1577848"/>
            <a:ext cx="11435164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883" y="2151063"/>
            <a:ext cx="524256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917" y="2151063"/>
            <a:ext cx="524256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78885" y="455774"/>
            <a:ext cx="11432116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grpSp>
        <p:nvGrpSpPr>
          <p:cNvPr id="11" name="Group 10"/>
          <p:cNvGrpSpPr/>
          <p:nvPr/>
        </p:nvGrpSpPr>
        <p:grpSpPr>
          <a:xfrm>
            <a:off x="378885" y="1577848"/>
            <a:ext cx="11435164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883" y="1735138"/>
            <a:ext cx="524256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883" y="2590800"/>
            <a:ext cx="524256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2660" y="1735138"/>
            <a:ext cx="524256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2660" y="2590800"/>
            <a:ext cx="524256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8885" y="455774"/>
            <a:ext cx="11432116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grpSp>
        <p:nvGrpSpPr>
          <p:cNvPr id="7" name="Group 6"/>
          <p:cNvGrpSpPr/>
          <p:nvPr/>
        </p:nvGrpSpPr>
        <p:grpSpPr>
          <a:xfrm>
            <a:off x="378885" y="1577848"/>
            <a:ext cx="11435164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78885" y="452719"/>
            <a:ext cx="11435164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5338" y="2133601"/>
            <a:ext cx="9435663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59915" y="643703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264" y="6437033"/>
            <a:ext cx="8166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5279" y="167347"/>
            <a:ext cx="840828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885" y="630382"/>
            <a:ext cx="11432116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1788" y="449005"/>
            <a:ext cx="10411968" cy="1083422"/>
          </a:xfrm>
        </p:spPr>
        <p:txBody>
          <a:bodyPr>
            <a:noAutofit/>
          </a:bodyPr>
          <a:lstStyle/>
          <a:p>
            <a:pPr algn="r"/>
            <a:r>
              <a:rPr lang="fr-FR" sz="3200" dirty="0" smtClean="0"/>
              <a:t>Impact Training </a:t>
            </a:r>
            <a:r>
              <a:rPr lang="fr-FR" sz="3200" dirty="0" err="1" smtClean="0"/>
              <a:t>School</a:t>
            </a:r>
            <a:r>
              <a:rPr lang="fr-FR" sz="3200" dirty="0" smtClean="0"/>
              <a:t>, Zagreb, </a:t>
            </a:r>
            <a:r>
              <a:rPr lang="fr-FR" sz="3200" dirty="0" err="1" smtClean="0"/>
              <a:t>Croatia</a:t>
            </a:r>
            <a:endParaRPr lang="fi-FI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r-FR" sz="2000" dirty="0" smtClean="0"/>
              <a:t>13th </a:t>
            </a:r>
            <a:r>
              <a:rPr lang="fr-FR" sz="2000" dirty="0" err="1" smtClean="0"/>
              <a:t>February</a:t>
            </a:r>
            <a:r>
              <a:rPr lang="fr-FR" sz="2000" dirty="0" smtClean="0"/>
              <a:t> 2018</a:t>
            </a:r>
            <a:endParaRPr lang="fr-FR" sz="20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865088082"/>
              </p:ext>
            </p:extLst>
          </p:nvPr>
        </p:nvGraphicFramePr>
        <p:xfrm>
          <a:off x="2000205" y="2467429"/>
          <a:ext cx="8395652" cy="3519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338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err="1" smtClean="0"/>
              <a:t>Modes</a:t>
            </a:r>
            <a:r>
              <a:rPr lang="fi-FI" dirty="0" smtClean="0"/>
              <a:t> of </a:t>
            </a:r>
            <a:r>
              <a:rPr lang="fi-FI" dirty="0" err="1" smtClean="0"/>
              <a:t>interaction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500" y="2133601"/>
            <a:ext cx="11239501" cy="3992563"/>
          </a:xfrm>
        </p:spPr>
        <p:txBody>
          <a:bodyPr>
            <a:normAutofit/>
          </a:bodyPr>
          <a:lstStyle/>
          <a:p>
            <a:r>
              <a:rPr lang="en-GB" dirty="0" smtClean="0"/>
              <a:t>scientific </a:t>
            </a:r>
            <a:r>
              <a:rPr lang="en-GB" dirty="0"/>
              <a:t>publishing, publishing for wider </a:t>
            </a:r>
            <a:r>
              <a:rPr lang="en-GB" dirty="0" smtClean="0"/>
              <a:t>audience</a:t>
            </a:r>
            <a:endParaRPr lang="fi-FI" dirty="0"/>
          </a:p>
          <a:p>
            <a:r>
              <a:rPr lang="en-GB" dirty="0" smtClean="0"/>
              <a:t>(regular) </a:t>
            </a:r>
            <a:r>
              <a:rPr lang="en-GB" dirty="0"/>
              <a:t>interaction with stakeholders or other disciplines</a:t>
            </a:r>
            <a:endParaRPr lang="fi-FI" dirty="0"/>
          </a:p>
          <a:p>
            <a:r>
              <a:rPr lang="en-GB" dirty="0"/>
              <a:t>media engagement, public engagement, research engagement</a:t>
            </a:r>
            <a:endParaRPr lang="fi-FI" dirty="0"/>
          </a:p>
          <a:p>
            <a:r>
              <a:rPr lang="en-GB" dirty="0"/>
              <a:t>policy</a:t>
            </a:r>
            <a:endParaRPr lang="fi-FI" dirty="0"/>
          </a:p>
          <a:p>
            <a:r>
              <a:rPr lang="en-GB" dirty="0"/>
              <a:t>legislation</a:t>
            </a:r>
            <a:endParaRPr lang="fi-FI" dirty="0"/>
          </a:p>
          <a:p>
            <a:r>
              <a:rPr lang="en-GB" dirty="0"/>
              <a:t>epistemic training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61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err="1" smtClean="0"/>
              <a:t>Operationalisation</a:t>
            </a:r>
            <a:r>
              <a:rPr lang="fi-FI" dirty="0" smtClean="0"/>
              <a:t> of RQ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44" y="2133601"/>
            <a:ext cx="11043558" cy="4414156"/>
          </a:xfrm>
        </p:spPr>
        <p:txBody>
          <a:bodyPr>
            <a:normAutofit/>
          </a:bodyPr>
          <a:lstStyle/>
          <a:p>
            <a:r>
              <a:rPr lang="en-GB" dirty="0"/>
              <a:t>The focus of this study is on the impact of academic </a:t>
            </a:r>
            <a:r>
              <a:rPr lang="en-GB" dirty="0" smtClean="0"/>
              <a:t>research</a:t>
            </a:r>
          </a:p>
          <a:p>
            <a:pPr marL="0" indent="0">
              <a:buNone/>
            </a:pPr>
            <a:r>
              <a:rPr lang="en-GB" dirty="0" smtClean="0">
                <a:latin typeface="Calibri" panose="020F0502020204030204" pitchFamily="34" charset="0"/>
              </a:rPr>
              <a:t>→ </a:t>
            </a:r>
            <a:r>
              <a:rPr lang="en-GB" dirty="0" smtClean="0"/>
              <a:t>at </a:t>
            </a:r>
            <a:r>
              <a:rPr lang="en-GB" dirty="0"/>
              <a:t>least one researcher was required to be within an academic institution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latin typeface="Calibri" panose="020F0502020204030204" pitchFamily="34" charset="0"/>
              </a:rPr>
              <a:t>→ </a:t>
            </a:r>
            <a:r>
              <a:rPr lang="en-GB" dirty="0" smtClean="0"/>
              <a:t>We </a:t>
            </a:r>
            <a:r>
              <a:rPr lang="en-GB" dirty="0"/>
              <a:t>defined scientific research, broadly, merely requiring the originating researcher to have a material link to a university/research centre related to the impact production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>
                <a:latin typeface="Calibri" panose="020F0502020204030204" pitchFamily="34" charset="0"/>
              </a:rPr>
              <a:t>→ </a:t>
            </a:r>
            <a:r>
              <a:rPr lang="en-GB" dirty="0" smtClean="0"/>
              <a:t>Empirically</a:t>
            </a:r>
            <a:r>
              <a:rPr lang="en-GB" dirty="0"/>
              <a:t>, </a:t>
            </a:r>
            <a:r>
              <a:rPr lang="en-GB" dirty="0" smtClean="0"/>
              <a:t>the data </a:t>
            </a:r>
            <a:r>
              <a:rPr lang="en-GB" dirty="0"/>
              <a:t>covers a range of cases from the exploitation of decades of research experience in expert settings to publishing a scientific book to popular acclaim.</a:t>
            </a:r>
            <a:endParaRPr lang="fi-FI" dirty="0"/>
          </a:p>
          <a:p>
            <a:r>
              <a:rPr lang="en-GB" dirty="0"/>
              <a:t>Operationalised RQ: </a:t>
            </a:r>
            <a:r>
              <a:rPr lang="en-GB" i="1" dirty="0"/>
              <a:t>Without what impact would not have </a:t>
            </a:r>
            <a:r>
              <a:rPr lang="en-GB" i="1" dirty="0" err="1"/>
              <a:t>occured</a:t>
            </a:r>
            <a:r>
              <a:rPr lang="en-GB" dirty="0"/>
              <a:t>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7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85" y="630382"/>
            <a:ext cx="11432116" cy="626918"/>
          </a:xfrm>
        </p:spPr>
        <p:txBody>
          <a:bodyPr>
            <a:noAutofit/>
          </a:bodyPr>
          <a:lstStyle/>
          <a:p>
            <a:pPr algn="l"/>
            <a:r>
              <a:rPr lang="fi-FI" sz="3400" dirty="0" smtClean="0"/>
              <a:t>SSH </a:t>
            </a:r>
            <a:r>
              <a:rPr lang="fi-FI" sz="3400" dirty="0" err="1" smtClean="0"/>
              <a:t>pathways</a:t>
            </a:r>
            <a:r>
              <a:rPr lang="fi-FI" sz="3400" dirty="0" smtClean="0"/>
              <a:t> to </a:t>
            </a:r>
            <a:r>
              <a:rPr lang="fi-FI" sz="3400" dirty="0" err="1" smtClean="0"/>
              <a:t>societal</a:t>
            </a:r>
            <a:r>
              <a:rPr lang="fi-FI" sz="3400" dirty="0" smtClean="0"/>
              <a:t> </a:t>
            </a:r>
            <a:r>
              <a:rPr lang="fi-FI" sz="3400" dirty="0" err="1" smtClean="0"/>
              <a:t>impact</a:t>
            </a:r>
            <a:endParaRPr lang="fi-FI" sz="3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112831"/>
              </p:ext>
            </p:extLst>
          </p:nvPr>
        </p:nvGraphicFramePr>
        <p:xfrm>
          <a:off x="512763" y="1613436"/>
          <a:ext cx="11298237" cy="524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8886" y="1613435"/>
            <a:ext cx="11432114" cy="524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0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i-FI" sz="3000" dirty="0" err="1" smtClean="0"/>
              <a:t>The</a:t>
            </a:r>
            <a:r>
              <a:rPr lang="fi-FI" sz="3000" dirty="0" smtClean="0"/>
              <a:t> </a:t>
            </a:r>
            <a:r>
              <a:rPr lang="fi-FI" sz="3000" dirty="0" err="1" smtClean="0"/>
              <a:t>public</a:t>
            </a:r>
            <a:r>
              <a:rPr lang="fi-FI" sz="3000" dirty="0" smtClean="0"/>
              <a:t> </a:t>
            </a:r>
            <a:r>
              <a:rPr lang="fi-FI" sz="3000" dirty="0" err="1" smtClean="0"/>
              <a:t>engagement</a:t>
            </a:r>
            <a:r>
              <a:rPr lang="fi-FI" sz="3000" dirty="0" smtClean="0"/>
              <a:t> </a:t>
            </a:r>
            <a:r>
              <a:rPr lang="fi-FI" sz="3000" dirty="0" err="1" smtClean="0"/>
              <a:t>model</a:t>
            </a:r>
            <a:endParaRPr lang="fi-FI" sz="3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4" y="1959429"/>
            <a:ext cx="11249527" cy="462098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i-FI" sz="2600" dirty="0" smtClean="0"/>
              <a:t>”</a:t>
            </a:r>
            <a:r>
              <a:rPr lang="fi-FI" sz="2600" dirty="0" err="1" smtClean="0"/>
              <a:t>publicity</a:t>
            </a:r>
            <a:r>
              <a:rPr lang="fi-FI" sz="2600" dirty="0" smtClean="0"/>
              <a:t> is </a:t>
            </a:r>
            <a:r>
              <a:rPr lang="fi-FI" sz="2600" dirty="0" err="1" smtClean="0"/>
              <a:t>needed</a:t>
            </a:r>
            <a:r>
              <a:rPr lang="fi-FI" sz="2600" dirty="0" smtClean="0"/>
              <a:t> for </a:t>
            </a:r>
            <a:r>
              <a:rPr lang="fi-FI" sz="2600" dirty="0" err="1" smtClean="0"/>
              <a:t>the</a:t>
            </a:r>
            <a:r>
              <a:rPr lang="fi-FI" sz="2600" dirty="0" smtClean="0"/>
              <a:t> </a:t>
            </a:r>
            <a:r>
              <a:rPr lang="fi-FI" sz="2600" dirty="0" err="1" smtClean="0"/>
              <a:t>impact</a:t>
            </a:r>
            <a:r>
              <a:rPr lang="fi-FI" sz="2600" dirty="0" smtClean="0"/>
              <a:t> and </a:t>
            </a:r>
            <a:r>
              <a:rPr lang="fi-FI" sz="2600" dirty="0" err="1" smtClean="0"/>
              <a:t>results</a:t>
            </a:r>
            <a:r>
              <a:rPr lang="fi-FI" sz="2600" dirty="0" smtClean="0"/>
              <a:t> </a:t>
            </a:r>
            <a:r>
              <a:rPr lang="fi-FI" sz="2600" dirty="0"/>
              <a:t>of </a:t>
            </a:r>
            <a:r>
              <a:rPr lang="fi-FI" sz="2600" dirty="0" err="1"/>
              <a:t>research</a:t>
            </a:r>
            <a:r>
              <a:rPr lang="fi-FI" sz="2600" dirty="0"/>
              <a:t> </a:t>
            </a:r>
            <a:r>
              <a:rPr lang="fi-FI" sz="2600" dirty="0" err="1"/>
              <a:t>are</a:t>
            </a:r>
            <a:r>
              <a:rPr lang="fi-FI" sz="2600" dirty="0"/>
              <a:t> </a:t>
            </a:r>
            <a:r>
              <a:rPr lang="fi-FI" sz="2600" dirty="0" err="1"/>
              <a:t>taken</a:t>
            </a:r>
            <a:r>
              <a:rPr lang="fi-FI" sz="2600" dirty="0"/>
              <a:t> into action </a:t>
            </a:r>
            <a:r>
              <a:rPr lang="fi-FI" sz="2600" dirty="0" err="1"/>
              <a:t>by</a:t>
            </a:r>
            <a:r>
              <a:rPr lang="fi-FI" sz="2600" dirty="0"/>
              <a:t> </a:t>
            </a:r>
            <a:r>
              <a:rPr lang="fi-FI" sz="2600" dirty="0" err="1"/>
              <a:t>using</a:t>
            </a:r>
            <a:r>
              <a:rPr lang="fi-FI" sz="2600" dirty="0"/>
              <a:t> </a:t>
            </a:r>
            <a:r>
              <a:rPr lang="fi-FI" sz="2600" dirty="0" err="1"/>
              <a:t>society</a:t>
            </a:r>
            <a:r>
              <a:rPr lang="fi-FI" sz="2600" dirty="0"/>
              <a:t> as a </a:t>
            </a:r>
            <a:r>
              <a:rPr lang="fi-FI" sz="2600" dirty="0" err="1"/>
              <a:t>laboratory</a:t>
            </a:r>
            <a:r>
              <a:rPr lang="fi-FI" sz="2600" dirty="0"/>
              <a:t>”</a:t>
            </a:r>
          </a:p>
          <a:p>
            <a:pPr marL="0" indent="0">
              <a:buNone/>
            </a:pPr>
            <a:endParaRPr lang="en-US" sz="2600" b="1" dirty="0" smtClean="0"/>
          </a:p>
          <a:p>
            <a:pPr marL="0" indent="0">
              <a:buNone/>
            </a:pPr>
            <a:r>
              <a:rPr lang="en-US" sz="2600" b="1" dirty="0" smtClean="0"/>
              <a:t>All male panel, Finland</a:t>
            </a:r>
          </a:p>
          <a:p>
            <a:r>
              <a:rPr lang="en-US" sz="2600" dirty="0" smtClean="0"/>
              <a:t>Researcher and feminist started </a:t>
            </a:r>
            <a:r>
              <a:rPr lang="en-US" sz="2600" dirty="0"/>
              <a:t>to keep blog “Congrats, you have an All male panel”. The idea was </a:t>
            </a:r>
            <a:r>
              <a:rPr lang="en-US" sz="2600" i="1" dirty="0"/>
              <a:t>to report </a:t>
            </a:r>
            <a:r>
              <a:rPr lang="en-US" sz="2600" i="1" dirty="0" smtClean="0"/>
              <a:t>on the </a:t>
            </a:r>
            <a:r>
              <a:rPr lang="en-US" sz="2600" i="1" dirty="0"/>
              <a:t>scientific and expert panels, board of trustees and committees, which consist only of male members</a:t>
            </a:r>
            <a:r>
              <a:rPr lang="en-US" sz="2600" dirty="0"/>
              <a:t>. </a:t>
            </a:r>
            <a:endParaRPr lang="en-US" sz="2600" dirty="0" smtClean="0"/>
          </a:p>
          <a:p>
            <a:r>
              <a:rPr lang="en-US" sz="2600" dirty="0" smtClean="0"/>
              <a:t>Whenever the researcher encountered </a:t>
            </a:r>
            <a:r>
              <a:rPr lang="en-US" sz="2600" dirty="0"/>
              <a:t>with a panel consisting only of male members, she published the picture of the panel on her blog and put a stamp of the white male actor, David Hasselhoff on </a:t>
            </a:r>
            <a:r>
              <a:rPr lang="en-US" sz="2600" dirty="0" smtClean="0"/>
              <a:t>it.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website started to work on the basis on public denunciations on all male panels. Until now, website has had over 180 000 thousands visitors. </a:t>
            </a:r>
            <a:endParaRPr lang="fi-FI" sz="2600" dirty="0"/>
          </a:p>
          <a:p>
            <a:r>
              <a:rPr lang="en-GB" sz="2600" dirty="0" smtClean="0"/>
              <a:t>From </a:t>
            </a:r>
            <a:r>
              <a:rPr lang="en-GB" sz="2600" dirty="0"/>
              <a:t>the website’s archive it is possible to follow the amount of denunciations of all male </a:t>
            </a:r>
            <a:r>
              <a:rPr lang="en-GB" sz="2600" dirty="0" smtClean="0"/>
              <a:t>panels. </a:t>
            </a:r>
            <a:endParaRPr lang="fi-FI" sz="2600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14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3400" dirty="0" err="1" smtClean="0"/>
              <a:t>The</a:t>
            </a:r>
            <a:r>
              <a:rPr lang="fi-FI" sz="3400" dirty="0" smtClean="0"/>
              <a:t> ”</a:t>
            </a:r>
            <a:r>
              <a:rPr lang="fi-FI" sz="3400" dirty="0" err="1" smtClean="0"/>
              <a:t>seize</a:t>
            </a:r>
            <a:r>
              <a:rPr lang="fi-FI" sz="3400" dirty="0" smtClean="0"/>
              <a:t> </a:t>
            </a:r>
            <a:r>
              <a:rPr lang="fi-FI" sz="3400" dirty="0" err="1" smtClean="0"/>
              <a:t>the</a:t>
            </a:r>
            <a:r>
              <a:rPr lang="fi-FI" sz="3400" dirty="0" smtClean="0"/>
              <a:t> </a:t>
            </a:r>
            <a:r>
              <a:rPr lang="fi-FI" sz="3400" dirty="0" err="1" smtClean="0"/>
              <a:t>day</a:t>
            </a:r>
            <a:r>
              <a:rPr lang="fi-FI" sz="3400" dirty="0" smtClean="0"/>
              <a:t>” </a:t>
            </a:r>
            <a:r>
              <a:rPr lang="fi-FI" sz="3400" dirty="0" err="1" smtClean="0"/>
              <a:t>model</a:t>
            </a:r>
            <a:endParaRPr lang="fi-FI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86" y="1877786"/>
            <a:ext cx="11432116" cy="475161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“something happens ranging from ongoing policies and hot topics brought up in media to 	coincidences, like natural catastrophes and terrorist attacks, which makes </a:t>
            </a:r>
            <a:r>
              <a:rPr lang="en-US" i="1" dirty="0"/>
              <a:t>suddenly</a:t>
            </a:r>
            <a:r>
              <a:rPr lang="en-US" dirty="0"/>
              <a:t> some 	topics more relevant than others”</a:t>
            </a:r>
            <a:endParaRPr lang="fi-FI" dirty="0"/>
          </a:p>
          <a:p>
            <a:pPr marL="0" indent="0">
              <a:buNone/>
            </a:pPr>
            <a:r>
              <a:rPr lang="en-US" b="1" dirty="0" smtClean="0"/>
              <a:t>11Mourning </a:t>
            </a:r>
            <a:r>
              <a:rPr lang="en-US" b="1" dirty="0" smtClean="0"/>
              <a:t>archive, Spain</a:t>
            </a:r>
            <a:endParaRPr lang="fi-FI" dirty="0"/>
          </a:p>
          <a:p>
            <a:r>
              <a:rPr lang="en-GB" dirty="0" smtClean="0"/>
              <a:t>11 </a:t>
            </a:r>
            <a:r>
              <a:rPr lang="en-GB" dirty="0"/>
              <a:t>March 2004, ten bombs exploded within minutes of each other on four trains </a:t>
            </a:r>
            <a:r>
              <a:rPr lang="en-GB" dirty="0" smtClean="0"/>
              <a:t>in Madrid.</a:t>
            </a:r>
          </a:p>
          <a:p>
            <a:r>
              <a:rPr lang="en-GB" dirty="0"/>
              <a:t>People left in the stations innumerable texts and objects of very diverse </a:t>
            </a:r>
            <a:r>
              <a:rPr lang="en-GB" dirty="0" smtClean="0"/>
              <a:t>nature.</a:t>
            </a:r>
            <a:endParaRPr lang="en-GB" dirty="0"/>
          </a:p>
          <a:p>
            <a:r>
              <a:rPr lang="en-GB" dirty="0" smtClean="0"/>
              <a:t>The research </a:t>
            </a:r>
            <a:r>
              <a:rPr lang="en-GB" dirty="0"/>
              <a:t>group studying rituals of mourning </a:t>
            </a:r>
            <a:r>
              <a:rPr lang="fi-FI" dirty="0" err="1" smtClean="0"/>
              <a:t>proposed</a:t>
            </a:r>
            <a:r>
              <a:rPr lang="fi-FI" dirty="0" smtClean="0"/>
              <a:t> </a:t>
            </a:r>
            <a:r>
              <a:rPr lang="fi-FI" dirty="0"/>
              <a:t>an </a:t>
            </a:r>
            <a:r>
              <a:rPr lang="fi-FI" dirty="0" err="1"/>
              <a:t>urgent</a:t>
            </a:r>
            <a:r>
              <a:rPr lang="fi-FI" dirty="0"/>
              <a:t> </a:t>
            </a:r>
            <a:r>
              <a:rPr lang="fi-FI" dirty="0" err="1"/>
              <a:t>anthropological</a:t>
            </a:r>
            <a:r>
              <a:rPr lang="fi-FI" dirty="0"/>
              <a:t> </a:t>
            </a:r>
            <a:r>
              <a:rPr lang="fi-FI" dirty="0" err="1"/>
              <a:t>project</a:t>
            </a:r>
            <a:r>
              <a:rPr lang="fi-FI" dirty="0"/>
              <a:t> to </a:t>
            </a:r>
            <a:r>
              <a:rPr lang="fi-FI" dirty="0" err="1"/>
              <a:t>collect</a:t>
            </a:r>
            <a:r>
              <a:rPr lang="fi-FI" dirty="0"/>
              <a:t>, </a:t>
            </a:r>
            <a:r>
              <a:rPr lang="fi-FI" dirty="0" err="1"/>
              <a:t>protect</a:t>
            </a:r>
            <a:r>
              <a:rPr lang="fi-FI" dirty="0"/>
              <a:t>, </a:t>
            </a:r>
            <a:r>
              <a:rPr lang="fi-FI" dirty="0" err="1"/>
              <a:t>document</a:t>
            </a:r>
            <a:r>
              <a:rPr lang="fi-FI" dirty="0"/>
              <a:t> and </a:t>
            </a:r>
            <a:r>
              <a:rPr lang="fi-FI" dirty="0" err="1"/>
              <a:t>organize</a:t>
            </a:r>
            <a:r>
              <a:rPr lang="fi-FI" dirty="0"/>
              <a:t> in an </a:t>
            </a:r>
            <a:r>
              <a:rPr lang="fi-FI" dirty="0" err="1"/>
              <a:t>archive</a:t>
            </a:r>
            <a:r>
              <a:rPr lang="fi-FI" dirty="0"/>
              <a:t> and </a:t>
            </a:r>
            <a:r>
              <a:rPr lang="fi-FI" dirty="0" err="1"/>
              <a:t>analyze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signs</a:t>
            </a:r>
            <a:r>
              <a:rPr lang="fi-FI" dirty="0"/>
              <a:t> of </a:t>
            </a:r>
            <a:r>
              <a:rPr lang="fi-FI" dirty="0" err="1"/>
              <a:t>mourning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took</a:t>
            </a:r>
            <a:r>
              <a:rPr lang="fi-FI" dirty="0"/>
              <a:t> </a:t>
            </a:r>
            <a:r>
              <a:rPr lang="fi-FI" dirty="0" err="1"/>
              <a:t>place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attacks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Besides</a:t>
            </a:r>
            <a:r>
              <a:rPr lang="fi-FI" dirty="0" smtClean="0"/>
              <a:t> </a:t>
            </a:r>
            <a:r>
              <a:rPr lang="fi-FI" dirty="0" err="1" smtClean="0"/>
              <a:t>being</a:t>
            </a:r>
            <a:r>
              <a:rPr lang="fi-FI" dirty="0" smtClean="0"/>
              <a:t> </a:t>
            </a:r>
            <a:r>
              <a:rPr lang="fi-FI" dirty="0" err="1" smtClean="0"/>
              <a:t>useful</a:t>
            </a:r>
            <a:r>
              <a:rPr lang="fi-FI" dirty="0" smtClean="0"/>
              <a:t> for </a:t>
            </a:r>
            <a:r>
              <a:rPr lang="fi-FI" dirty="0" err="1" smtClean="0"/>
              <a:t>researchers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field</a:t>
            </a:r>
            <a:r>
              <a:rPr lang="fi-FI" dirty="0" smtClean="0"/>
              <a:t>,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archive</a:t>
            </a:r>
            <a:r>
              <a:rPr lang="fi-FI" dirty="0" smtClean="0"/>
              <a:t> is </a:t>
            </a:r>
            <a:r>
              <a:rPr lang="fi-FI" dirty="0" err="1" smtClean="0"/>
              <a:t>worthwhile</a:t>
            </a:r>
            <a:r>
              <a:rPr lang="fi-FI" dirty="0" smtClean="0"/>
              <a:t> for </a:t>
            </a:r>
            <a:r>
              <a:rPr lang="fi-FI" dirty="0" err="1" smtClean="0"/>
              <a:t>psychologists</a:t>
            </a:r>
            <a:r>
              <a:rPr lang="fi-FI" dirty="0" smtClean="0"/>
              <a:t>, </a:t>
            </a:r>
            <a:r>
              <a:rPr lang="fi-FI" dirty="0" err="1" smtClean="0"/>
              <a:t>teachers</a:t>
            </a:r>
            <a:r>
              <a:rPr lang="fi-FI" dirty="0" smtClean="0"/>
              <a:t> and </a:t>
            </a:r>
            <a:r>
              <a:rPr lang="fi-FI" dirty="0" err="1" smtClean="0"/>
              <a:t>experts</a:t>
            </a:r>
            <a:r>
              <a:rPr lang="fi-FI" dirty="0" smtClean="0"/>
              <a:t> of </a:t>
            </a:r>
            <a:r>
              <a:rPr lang="fi-FI" dirty="0" err="1" smtClean="0"/>
              <a:t>social</a:t>
            </a:r>
            <a:r>
              <a:rPr lang="fi-FI" dirty="0" smtClean="0"/>
              <a:t> </a:t>
            </a:r>
            <a:r>
              <a:rPr lang="fi-FI" dirty="0" err="1" smtClean="0"/>
              <a:t>welfare</a:t>
            </a:r>
            <a:r>
              <a:rPr lang="fi-FI" dirty="0" smtClean="0"/>
              <a:t> and </a:t>
            </a:r>
            <a:r>
              <a:rPr lang="fi-FI" dirty="0" err="1"/>
              <a:t>civil</a:t>
            </a:r>
            <a:r>
              <a:rPr lang="fi-FI" dirty="0"/>
              <a:t> </a:t>
            </a:r>
            <a:r>
              <a:rPr lang="fi-FI" dirty="0" err="1" smtClean="0"/>
              <a:t>protection</a:t>
            </a:r>
            <a:r>
              <a:rPr lang="fi-FI" dirty="0" smtClean="0"/>
              <a:t>. </a:t>
            </a:r>
            <a:endParaRPr lang="fi-FI" dirty="0" smtClean="0"/>
          </a:p>
          <a:p>
            <a:endParaRPr lang="fi-FI" dirty="0"/>
          </a:p>
          <a:p>
            <a:endParaRPr lang="en-GB" dirty="0" smtClean="0"/>
          </a:p>
          <a:p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3078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85" y="630382"/>
            <a:ext cx="11432116" cy="732253"/>
          </a:xfrm>
        </p:spPr>
        <p:txBody>
          <a:bodyPr>
            <a:normAutofit/>
          </a:bodyPr>
          <a:lstStyle/>
          <a:p>
            <a:pPr algn="l"/>
            <a:r>
              <a:rPr lang="fi-FI" sz="3000" dirty="0" err="1" smtClean="0"/>
              <a:t>The</a:t>
            </a:r>
            <a:r>
              <a:rPr lang="fi-FI" sz="3000" dirty="0" smtClean="0"/>
              <a:t> </a:t>
            </a:r>
            <a:r>
              <a:rPr lang="fi-FI" sz="3000" dirty="0" err="1" smtClean="0"/>
              <a:t>social</a:t>
            </a:r>
            <a:r>
              <a:rPr lang="fi-FI" sz="3000" dirty="0" smtClean="0"/>
              <a:t> </a:t>
            </a:r>
            <a:r>
              <a:rPr lang="fi-FI" sz="3000" dirty="0" err="1" smtClean="0"/>
              <a:t>innovation</a:t>
            </a:r>
            <a:r>
              <a:rPr lang="fi-FI" sz="3000" dirty="0" smtClean="0"/>
              <a:t> </a:t>
            </a:r>
            <a:r>
              <a:rPr lang="fi-FI" sz="3000" dirty="0" err="1" smtClean="0"/>
              <a:t>model</a:t>
            </a:r>
            <a:r>
              <a:rPr lang="fi-FI" sz="3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86" y="1758462"/>
            <a:ext cx="11432116" cy="48788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i-FI" sz="2000" dirty="0" smtClean="0"/>
              <a:t>”</a:t>
            </a:r>
            <a:r>
              <a:rPr lang="fi-FI" sz="2000" dirty="0" err="1" smtClean="0"/>
              <a:t>work</a:t>
            </a:r>
            <a:r>
              <a:rPr lang="fi-FI" sz="2000" dirty="0" smtClean="0"/>
              <a:t> </a:t>
            </a:r>
            <a:r>
              <a:rPr lang="fi-FI" sz="2000" dirty="0" err="1" smtClean="0"/>
              <a:t>starts</a:t>
            </a:r>
            <a:r>
              <a:rPr lang="fi-FI" sz="2000" dirty="0" smtClean="0"/>
              <a:t> </a:t>
            </a:r>
            <a:r>
              <a:rPr lang="fi-FI" sz="2000" dirty="0" err="1" smtClean="0"/>
              <a:t>independently</a:t>
            </a:r>
            <a:r>
              <a:rPr lang="fi-FI" sz="2000" dirty="0"/>
              <a:t> </a:t>
            </a:r>
            <a:r>
              <a:rPr lang="fi-FI" sz="2000" dirty="0" smtClean="0"/>
              <a:t>and </a:t>
            </a:r>
            <a:r>
              <a:rPr lang="fi-FI" sz="2000" dirty="0" err="1" smtClean="0"/>
              <a:t>then</a:t>
            </a:r>
            <a:r>
              <a:rPr lang="fi-FI" sz="2000" dirty="0" smtClean="0"/>
              <a:t> at </a:t>
            </a:r>
            <a:r>
              <a:rPr lang="fi-FI" sz="2000" dirty="0" err="1" smtClean="0"/>
              <a:t>some</a:t>
            </a:r>
            <a:r>
              <a:rPr lang="fi-FI" sz="2000" dirty="0" smtClean="0"/>
              <a:t> </a:t>
            </a:r>
            <a:r>
              <a:rPr lang="fi-FI" sz="2000" dirty="0" err="1" smtClean="0"/>
              <a:t>point</a:t>
            </a:r>
            <a:r>
              <a:rPr lang="fi-FI" sz="2000" dirty="0" smtClean="0"/>
              <a:t> </a:t>
            </a:r>
            <a:r>
              <a:rPr lang="fi-FI" sz="2000" dirty="0" err="1" smtClean="0"/>
              <a:t>two</a:t>
            </a:r>
            <a:r>
              <a:rPr lang="fi-FI" sz="2000" dirty="0" smtClean="0"/>
              <a:t> </a:t>
            </a:r>
            <a:r>
              <a:rPr lang="fi-FI" sz="2000" dirty="0" err="1" smtClean="0"/>
              <a:t>sides</a:t>
            </a:r>
            <a:r>
              <a:rPr lang="fi-FI" sz="2000" dirty="0" smtClean="0"/>
              <a:t> </a:t>
            </a:r>
            <a:r>
              <a:rPr lang="fi-FI" sz="2000" dirty="0" err="1" smtClean="0"/>
              <a:t>come</a:t>
            </a:r>
            <a:r>
              <a:rPr lang="fi-FI" sz="2000" dirty="0" smtClean="0"/>
              <a:t> </a:t>
            </a:r>
            <a:r>
              <a:rPr lang="fi-FI" sz="2000" dirty="0" err="1" smtClean="0"/>
              <a:t>back</a:t>
            </a:r>
            <a:r>
              <a:rPr lang="fi-FI" sz="2000" dirty="0" smtClean="0"/>
              <a:t> </a:t>
            </a:r>
            <a:r>
              <a:rPr lang="fi-FI" sz="2000" dirty="0" err="1" smtClean="0"/>
              <a:t>together</a:t>
            </a:r>
            <a:r>
              <a:rPr lang="fi-FI" sz="2000" dirty="0" smtClean="0"/>
              <a:t>”</a:t>
            </a:r>
          </a:p>
          <a:p>
            <a:pPr marL="0" indent="0" algn="ctr">
              <a:buNone/>
            </a:pPr>
            <a:endParaRPr lang="fi-FI" sz="2000" dirty="0" smtClean="0"/>
          </a:p>
          <a:p>
            <a:pPr marL="0" indent="0">
              <a:buNone/>
            </a:pPr>
            <a:r>
              <a:rPr lang="fi-FI" sz="1900" b="1" dirty="0" err="1" smtClean="0"/>
              <a:t>Geolinguistics</a:t>
            </a:r>
            <a:r>
              <a:rPr lang="fi-FI" sz="1900" b="1" dirty="0" smtClean="0"/>
              <a:t> (and ICT </a:t>
            </a:r>
            <a:r>
              <a:rPr lang="fi-FI" sz="1900" b="1" dirty="0" err="1" smtClean="0"/>
              <a:t>specialists</a:t>
            </a:r>
            <a:r>
              <a:rPr lang="fi-FI" sz="1900" b="1" dirty="0" smtClean="0"/>
              <a:t>) – Voice </a:t>
            </a:r>
            <a:r>
              <a:rPr lang="fi-FI" sz="1900" b="1" dirty="0" err="1" smtClean="0"/>
              <a:t>passport</a:t>
            </a:r>
            <a:r>
              <a:rPr lang="fi-FI" sz="1900" b="1" dirty="0" smtClean="0"/>
              <a:t>, Spain</a:t>
            </a:r>
          </a:p>
          <a:p>
            <a:r>
              <a:rPr lang="en-GB" sz="1900" dirty="0" smtClean="0"/>
              <a:t>The </a:t>
            </a:r>
            <a:r>
              <a:rPr lang="en-GB" sz="1900" dirty="0"/>
              <a:t>goal of the research was to facilitate the characterization of peninsular Iberian Romance </a:t>
            </a:r>
            <a:r>
              <a:rPr lang="en-GB" sz="1900" dirty="0" smtClean="0"/>
              <a:t>varieties </a:t>
            </a:r>
          </a:p>
          <a:p>
            <a:r>
              <a:rPr lang="en-GB" sz="1900" dirty="0" smtClean="0"/>
              <a:t>The </a:t>
            </a:r>
            <a:r>
              <a:rPr lang="en-GB" sz="1900" dirty="0"/>
              <a:t>all variants of each word found in different villages </a:t>
            </a:r>
            <a:r>
              <a:rPr lang="en-GB" sz="1900" dirty="0" smtClean="0"/>
              <a:t>were expressed </a:t>
            </a:r>
            <a:r>
              <a:rPr lang="en-GB" sz="1900" dirty="0"/>
              <a:t>in phonetic transcription, so that it </a:t>
            </a:r>
            <a:r>
              <a:rPr lang="en-GB" sz="1900" dirty="0" smtClean="0"/>
              <a:t>could be </a:t>
            </a:r>
            <a:r>
              <a:rPr lang="en-GB" sz="1900" dirty="0"/>
              <a:t>read by linguists from anywhere</a:t>
            </a:r>
            <a:r>
              <a:rPr lang="en-GB" sz="1900" dirty="0" smtClean="0"/>
              <a:t>.</a:t>
            </a:r>
          </a:p>
          <a:p>
            <a:r>
              <a:rPr lang="fi-FI" sz="2000" dirty="0" err="1" smtClean="0"/>
              <a:t>Geolinguists</a:t>
            </a:r>
            <a:r>
              <a:rPr lang="fi-FI" sz="2000" b="1" dirty="0" smtClean="0"/>
              <a:t> </a:t>
            </a:r>
            <a:r>
              <a:rPr lang="en-GB" sz="2000" dirty="0"/>
              <a:t>started collaboration with phonetics laboratory and ICT specialists </a:t>
            </a:r>
            <a:endParaRPr lang="fi-FI" sz="2000" dirty="0"/>
          </a:p>
          <a:p>
            <a:r>
              <a:rPr lang="en-GB" sz="1900" dirty="0" smtClean="0"/>
              <a:t>Each </a:t>
            </a:r>
            <a:r>
              <a:rPr lang="en-GB" sz="1900" dirty="0"/>
              <a:t>person has a kind of "voice passport" that, combining knowledge of lexicon, accent, etc. allows identifying a speaker almost like a fingerprint</a:t>
            </a:r>
            <a:r>
              <a:rPr lang="en-GB" sz="1900" dirty="0" smtClean="0"/>
              <a:t>.</a:t>
            </a:r>
          </a:p>
          <a:p>
            <a:r>
              <a:rPr lang="en-GB" sz="1900" dirty="0" smtClean="0"/>
              <a:t>This capacity </a:t>
            </a:r>
            <a:r>
              <a:rPr lang="en-GB" sz="1900" dirty="0"/>
              <a:t>has been used by the Spanish </a:t>
            </a:r>
            <a:r>
              <a:rPr lang="en-GB" sz="1900" dirty="0" smtClean="0"/>
              <a:t>scientific </a:t>
            </a:r>
            <a:r>
              <a:rPr lang="en-GB" sz="1900" dirty="0"/>
              <a:t>police in the identification of </a:t>
            </a:r>
            <a:r>
              <a:rPr lang="en-GB" sz="1900" dirty="0" smtClean="0"/>
              <a:t>criminals</a:t>
            </a:r>
          </a:p>
        </p:txBody>
      </p:sp>
    </p:spTree>
    <p:extLst>
      <p:ext uri="{BB962C8B-B14F-4D97-AF65-F5344CB8AC3E}">
        <p14:creationId xmlns:p14="http://schemas.microsoft.com/office/powerpoint/2010/main" val="18366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3400" dirty="0" err="1" smtClean="0"/>
              <a:t>Research</a:t>
            </a:r>
            <a:r>
              <a:rPr lang="fi-FI" sz="3400" dirty="0" smtClean="0"/>
              <a:t> </a:t>
            </a:r>
            <a:r>
              <a:rPr lang="fi-FI" sz="3400" dirty="0" err="1" smtClean="0"/>
              <a:t>process</a:t>
            </a:r>
            <a:r>
              <a:rPr lang="fi-FI" sz="3400" dirty="0" smtClean="0"/>
              <a:t> as a </a:t>
            </a:r>
            <a:r>
              <a:rPr lang="fi-FI" sz="3400" dirty="0" err="1" smtClean="0"/>
              <a:t>key</a:t>
            </a:r>
            <a:r>
              <a:rPr lang="fi-FI" sz="3400" dirty="0" smtClean="0"/>
              <a:t> to </a:t>
            </a:r>
            <a:r>
              <a:rPr lang="fi-FI" sz="3400" dirty="0" err="1" smtClean="0"/>
              <a:t>impact</a:t>
            </a:r>
            <a:endParaRPr lang="fi-FI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84" y="1861457"/>
            <a:ext cx="11671602" cy="4767943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“Research engagement as a therapy”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chemeClr val="tx1"/>
                </a:solidFill>
              </a:rPr>
              <a:t>Child abuse, </a:t>
            </a:r>
            <a:r>
              <a:rPr lang="en-US" b="1" dirty="0">
                <a:solidFill>
                  <a:schemeClr val="tx1"/>
                </a:solidFill>
              </a:rPr>
              <a:t>Finland</a:t>
            </a:r>
            <a:endParaRPr lang="fi-FI" b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research interest was to identify the failures of child welfare system in Finland (1937-1983) and make recommendations for the future on how to avoid neglect, abuse and violence against </a:t>
            </a:r>
            <a:r>
              <a:rPr lang="en-US" dirty="0" smtClean="0"/>
              <a:t>children.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For some of the informants (former clients of child care), the interview was the first time to tell about the neglects they had gone through. </a:t>
            </a:r>
            <a:endParaRPr lang="fi-FI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Former childcare patients felt </a:t>
            </a:r>
            <a:r>
              <a:rPr lang="en-US" dirty="0"/>
              <a:t>they have finally been heard. </a:t>
            </a:r>
            <a:r>
              <a:rPr lang="en-US" dirty="0" smtClean="0"/>
              <a:t>There </a:t>
            </a:r>
            <a:r>
              <a:rPr lang="en-US" dirty="0"/>
              <a:t>was also a strong will to make an influence so “</a:t>
            </a:r>
            <a:r>
              <a:rPr lang="en-US" i="1" dirty="0"/>
              <a:t>that nobody would ever be treated as I was</a:t>
            </a:r>
            <a:r>
              <a:rPr lang="en-US" dirty="0"/>
              <a:t>”. 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Some </a:t>
            </a:r>
            <a:r>
              <a:rPr lang="en-US" dirty="0"/>
              <a:t>of the patients started also to find out their missing siblings after the interviews.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 smtClean="0"/>
              <a:t>	</a:t>
            </a:r>
          </a:p>
          <a:p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1905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3600" dirty="0" err="1" smtClean="0"/>
              <a:t>The</a:t>
            </a:r>
            <a:r>
              <a:rPr lang="fi-FI" sz="3600" dirty="0" smtClean="0"/>
              <a:t> </a:t>
            </a:r>
            <a:r>
              <a:rPr lang="fi-FI" sz="3600" dirty="0" err="1" smtClean="0"/>
              <a:t>knowledge</a:t>
            </a:r>
            <a:r>
              <a:rPr lang="fi-FI" sz="3600" dirty="0" smtClean="0"/>
              <a:t> ”</a:t>
            </a:r>
            <a:r>
              <a:rPr lang="fi-FI" sz="3600" dirty="0" err="1" smtClean="0"/>
              <a:t>creeps</a:t>
            </a:r>
            <a:r>
              <a:rPr lang="fi-FI" sz="3600" dirty="0" smtClean="0"/>
              <a:t>” into </a:t>
            </a:r>
            <a:r>
              <a:rPr lang="fi-FI" sz="3600" dirty="0" err="1" smtClean="0"/>
              <a:t>society</a:t>
            </a:r>
            <a:endParaRPr lang="fi-F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86" y="1715784"/>
            <a:ext cx="11432116" cy="502791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i="1" dirty="0"/>
              <a:t>“</a:t>
            </a:r>
            <a:r>
              <a:rPr lang="en-GB" dirty="0"/>
              <a:t>it can take a change from one generation to another to really feel the impact“</a:t>
            </a:r>
            <a:endParaRPr lang="fi-FI" dirty="0"/>
          </a:p>
          <a:p>
            <a:pPr marL="0" indent="0">
              <a:buNone/>
            </a:pPr>
            <a:r>
              <a:rPr lang="en-GB" b="1" dirty="0" smtClean="0"/>
              <a:t>Sign </a:t>
            </a:r>
            <a:r>
              <a:rPr lang="en-GB" b="1" dirty="0"/>
              <a:t>language, </a:t>
            </a:r>
            <a:r>
              <a:rPr lang="en-GB" b="1" dirty="0" smtClean="0"/>
              <a:t>Iceland</a:t>
            </a:r>
            <a:endParaRPr lang="fi-FI" b="1" dirty="0"/>
          </a:p>
          <a:p>
            <a:r>
              <a:rPr lang="en-GB" dirty="0" smtClean="0"/>
              <a:t>The </a:t>
            </a:r>
            <a:r>
              <a:rPr lang="en-GB" dirty="0"/>
              <a:t>lack of knowledge and understanding of sign language in society was a prime motivating factor </a:t>
            </a:r>
            <a:r>
              <a:rPr lang="en-GB" dirty="0" smtClean="0"/>
              <a:t>to start to a study aiming </a:t>
            </a:r>
            <a:r>
              <a:rPr lang="en-GB" dirty="0"/>
              <a:t>at strengthening of full citizenship of deaf signers and to the protection of their linguistic </a:t>
            </a:r>
            <a:r>
              <a:rPr lang="en-GB" dirty="0" smtClean="0"/>
              <a:t>heritage in the beginning of 21</a:t>
            </a:r>
            <a:r>
              <a:rPr lang="en-GB" baseline="30000" dirty="0" smtClean="0"/>
              <a:t>st</a:t>
            </a:r>
            <a:r>
              <a:rPr lang="en-GB" dirty="0" smtClean="0"/>
              <a:t> century.</a:t>
            </a:r>
          </a:p>
          <a:p>
            <a:r>
              <a:rPr lang="en-GB" dirty="0" smtClean="0"/>
              <a:t>The research was conducted in tight collaboration between researchers at the University of Iceland and the Communication Centre for Deaf and Hard of Hearing (SHH</a:t>
            </a:r>
            <a:r>
              <a:rPr lang="en-GB" dirty="0"/>
              <a:t>). </a:t>
            </a:r>
            <a:endParaRPr lang="en-GB" dirty="0" smtClean="0"/>
          </a:p>
          <a:p>
            <a:r>
              <a:rPr lang="en-GB" dirty="0" smtClean="0"/>
              <a:t>There </a:t>
            </a:r>
            <a:r>
              <a:rPr lang="en-GB" dirty="0"/>
              <a:t>is </a:t>
            </a:r>
            <a:r>
              <a:rPr lang="en-GB" dirty="0" smtClean="0"/>
              <a:t>a better </a:t>
            </a:r>
            <a:r>
              <a:rPr lang="en-GB" dirty="0"/>
              <a:t>understanding of the users’ own responsibility for their </a:t>
            </a:r>
            <a:r>
              <a:rPr lang="en-GB" dirty="0" smtClean="0"/>
              <a:t>language among </a:t>
            </a:r>
            <a:r>
              <a:rPr lang="en-GB" dirty="0"/>
              <a:t>language </a:t>
            </a:r>
            <a:r>
              <a:rPr lang="en-GB" dirty="0" smtClean="0"/>
              <a:t>users</a:t>
            </a:r>
            <a:r>
              <a:rPr lang="en-GB" b="1" dirty="0" smtClean="0"/>
              <a:t>.</a:t>
            </a:r>
          </a:p>
          <a:p>
            <a:r>
              <a:rPr lang="en-GB" dirty="0" smtClean="0"/>
              <a:t>In </a:t>
            </a:r>
            <a:r>
              <a:rPr lang="en-GB" dirty="0"/>
              <a:t>2011 a new law on the </a:t>
            </a:r>
            <a:r>
              <a:rPr lang="en-GB" dirty="0" smtClean="0"/>
              <a:t>Icelandic </a:t>
            </a:r>
            <a:r>
              <a:rPr lang="en-GB" dirty="0"/>
              <a:t>sign language was adopted, giving Icelandic sign language an equal status to spoken Icelandic.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073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85" y="630382"/>
            <a:ext cx="11432116" cy="131271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u="sng" dirty="0"/>
              <a:t>Why we need deeper understanding on SSH engagement in society?</a:t>
            </a:r>
            <a:r>
              <a:rPr lang="en-US" u="sng" dirty="0"/>
              <a:t/>
            </a:r>
            <a:br>
              <a:rPr lang="en-US" u="sng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4" y="2133601"/>
            <a:ext cx="11157858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to enable SSH researchers to meet better practical problems in relation to </a:t>
            </a:r>
            <a:r>
              <a:rPr lang="en-US" dirty="0" smtClean="0"/>
              <a:t>impact processes,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b) to demonstrate how to articulate the societal impact of the research as a part of funding applications and for evaluation purposes,</a:t>
            </a:r>
          </a:p>
          <a:p>
            <a:pPr marL="0" indent="0">
              <a:buNone/>
            </a:pPr>
            <a:r>
              <a:rPr lang="en-US" dirty="0"/>
              <a:t>c) to advice universities and policy makers in how to support SSH research in achieving societal impact.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263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err="1"/>
              <a:t>Q</a:t>
            </a:r>
            <a:r>
              <a:rPr lang="fi-FI" dirty="0" err="1" smtClean="0"/>
              <a:t>uestions</a:t>
            </a:r>
            <a:r>
              <a:rPr lang="fi-FI" dirty="0" smtClean="0"/>
              <a:t> </a:t>
            </a:r>
            <a:r>
              <a:rPr lang="fi-FI" dirty="0" smtClean="0"/>
              <a:t>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future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814" y="2133601"/>
            <a:ext cx="11174187" cy="3992563"/>
          </a:xfrm>
        </p:spPr>
        <p:txBody>
          <a:bodyPr>
            <a:normAutofit/>
          </a:bodyPr>
          <a:lstStyle/>
          <a:p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differences</a:t>
            </a:r>
            <a:r>
              <a:rPr lang="fi-FI" dirty="0" smtClean="0"/>
              <a:t> inside SSH </a:t>
            </a:r>
            <a:r>
              <a:rPr lang="fi-FI" dirty="0" err="1" smtClean="0"/>
              <a:t>fields</a:t>
            </a:r>
            <a:r>
              <a:rPr lang="fi-FI" dirty="0" smtClean="0"/>
              <a:t>?</a:t>
            </a:r>
          </a:p>
          <a:p>
            <a:r>
              <a:rPr lang="fi-FI" dirty="0"/>
              <a:t>How </a:t>
            </a:r>
            <a:r>
              <a:rPr lang="fi-FI" dirty="0" err="1"/>
              <a:t>different</a:t>
            </a:r>
            <a:r>
              <a:rPr lang="fi-FI" dirty="0"/>
              <a:t> SSH </a:t>
            </a:r>
            <a:r>
              <a:rPr lang="fi-FI" dirty="0" err="1"/>
              <a:t>fields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STEM </a:t>
            </a:r>
            <a:r>
              <a:rPr lang="fi-FI" dirty="0" err="1"/>
              <a:t>fields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differences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basic</a:t>
            </a:r>
            <a:r>
              <a:rPr lang="fi-FI" dirty="0" smtClean="0"/>
              <a:t> and </a:t>
            </a:r>
            <a:r>
              <a:rPr lang="fi-FI" dirty="0" err="1" smtClean="0"/>
              <a:t>applied</a:t>
            </a:r>
            <a:r>
              <a:rPr lang="fi-FI" dirty="0" smtClean="0"/>
              <a:t> </a:t>
            </a:r>
            <a:r>
              <a:rPr lang="fi-FI" dirty="0" err="1" smtClean="0"/>
              <a:t>oriented</a:t>
            </a:r>
            <a:r>
              <a:rPr lang="fi-FI" dirty="0" smtClean="0"/>
              <a:t> </a:t>
            </a:r>
            <a:r>
              <a:rPr lang="fi-FI" dirty="0" err="1" smtClean="0"/>
              <a:t>fields</a:t>
            </a:r>
            <a:r>
              <a:rPr lang="fi-FI" dirty="0" smtClean="0"/>
              <a:t> in </a:t>
            </a:r>
            <a:r>
              <a:rPr lang="fi-FI" dirty="0" err="1" smtClean="0"/>
              <a:t>relation</a:t>
            </a:r>
            <a:r>
              <a:rPr lang="fi-FI" dirty="0" smtClean="0"/>
              <a:t> to </a:t>
            </a:r>
            <a:r>
              <a:rPr lang="fi-FI" dirty="0" err="1" smtClean="0"/>
              <a:t>impact</a:t>
            </a:r>
            <a:r>
              <a:rPr lang="fi-FI" dirty="0" smtClean="0"/>
              <a:t> </a:t>
            </a:r>
            <a:r>
              <a:rPr lang="fi-FI" dirty="0" err="1" smtClean="0"/>
              <a:t>activities</a:t>
            </a:r>
            <a:r>
              <a:rPr lang="fi-FI" dirty="0" smtClean="0"/>
              <a:t>?</a:t>
            </a:r>
            <a:endParaRPr lang="fi-FI" dirty="0"/>
          </a:p>
          <a:p>
            <a:r>
              <a:rPr lang="fi-FI" dirty="0" smtClean="0"/>
              <a:t>How </a:t>
            </a:r>
            <a:r>
              <a:rPr lang="fi-FI" dirty="0" err="1" smtClean="0"/>
              <a:t>universities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err="1" smtClean="0"/>
              <a:t>impact</a:t>
            </a:r>
            <a:r>
              <a:rPr lang="fi-FI" dirty="0" smtClean="0"/>
              <a:t> </a:t>
            </a:r>
            <a:r>
              <a:rPr lang="fi-FI" dirty="0" err="1" smtClean="0"/>
              <a:t>processes</a:t>
            </a:r>
            <a:r>
              <a:rPr lang="fi-FI" dirty="0" smtClean="0"/>
              <a:t>?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there</a:t>
            </a:r>
            <a:r>
              <a:rPr lang="fi-FI" dirty="0" smtClean="0"/>
              <a:t> is </a:t>
            </a:r>
            <a:r>
              <a:rPr lang="fi-FI" dirty="0" err="1" smtClean="0"/>
              <a:t>much</a:t>
            </a:r>
            <a:r>
              <a:rPr lang="fi-FI" dirty="0" smtClean="0"/>
              <a:t> </a:t>
            </a:r>
            <a:r>
              <a:rPr lang="fi-FI" dirty="0" err="1" smtClean="0"/>
              <a:t>talk</a:t>
            </a:r>
            <a:r>
              <a:rPr lang="fi-FI" dirty="0" smtClean="0"/>
              <a:t> </a:t>
            </a:r>
            <a:r>
              <a:rPr lang="fi-FI" dirty="0" err="1" smtClean="0"/>
              <a:t>abou</a:t>
            </a:r>
            <a:r>
              <a:rPr lang="fi-FI" dirty="0" smtClean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to </a:t>
            </a:r>
            <a:r>
              <a:rPr lang="fi-FI" dirty="0" err="1" smtClean="0"/>
              <a:t>measure</a:t>
            </a:r>
            <a:r>
              <a:rPr lang="fi-FI" dirty="0" smtClean="0"/>
              <a:t> </a:t>
            </a:r>
            <a:r>
              <a:rPr lang="fi-FI" dirty="0" err="1" smtClean="0"/>
              <a:t>impact</a:t>
            </a:r>
            <a:r>
              <a:rPr lang="fi-FI" dirty="0" smtClean="0"/>
              <a:t> in Finland. How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paying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ways</a:t>
            </a:r>
            <a:r>
              <a:rPr lang="fi-FI" dirty="0" smtClean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universities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err="1" smtClean="0"/>
              <a:t>impact</a:t>
            </a:r>
            <a:r>
              <a:rPr lang="fi-FI" dirty="0" smtClean="0"/>
              <a:t> </a:t>
            </a:r>
            <a:r>
              <a:rPr lang="fi-FI" dirty="0" err="1" smtClean="0"/>
              <a:t>practices</a:t>
            </a:r>
            <a:r>
              <a:rPr lang="fi-FI" dirty="0" smtClean="0"/>
              <a:t>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55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err="1" smtClean="0"/>
              <a:t>Structure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2133601"/>
            <a:ext cx="11288487" cy="3992563"/>
          </a:xfrm>
        </p:spPr>
        <p:txBody>
          <a:bodyPr/>
          <a:lstStyle/>
          <a:p>
            <a:r>
              <a:rPr lang="fi-FI" dirty="0" err="1" smtClean="0"/>
              <a:t>Background</a:t>
            </a:r>
            <a:r>
              <a:rPr lang="fi-FI" dirty="0" smtClean="0"/>
              <a:t>: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needs</a:t>
            </a:r>
            <a:r>
              <a:rPr lang="fi-FI" dirty="0" smtClean="0"/>
              <a:t> and </a:t>
            </a:r>
            <a:r>
              <a:rPr lang="fi-FI" dirty="0" err="1" smtClean="0"/>
              <a:t>starting</a:t>
            </a:r>
            <a:r>
              <a:rPr lang="fi-FI" dirty="0" smtClean="0"/>
              <a:t> </a:t>
            </a:r>
            <a:r>
              <a:rPr lang="fi-FI" dirty="0" err="1" smtClean="0"/>
              <a:t>points</a:t>
            </a:r>
            <a:r>
              <a:rPr lang="fi-FI" dirty="0" smtClean="0"/>
              <a:t> for </a:t>
            </a:r>
            <a:r>
              <a:rPr lang="fi-FI" dirty="0" err="1" smtClean="0"/>
              <a:t>studying</a:t>
            </a:r>
            <a:r>
              <a:rPr lang="fi-FI" dirty="0" smtClean="0"/>
              <a:t> SSH </a:t>
            </a:r>
            <a:r>
              <a:rPr lang="fi-FI" dirty="0" err="1" smtClean="0"/>
              <a:t>impacts</a:t>
            </a:r>
            <a:endParaRPr lang="fi-FI" dirty="0" smtClean="0"/>
          </a:p>
          <a:p>
            <a:r>
              <a:rPr lang="fi-FI" dirty="0" err="1" smtClean="0"/>
              <a:t>Aim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research</a:t>
            </a:r>
            <a:r>
              <a:rPr lang="fi-FI" dirty="0" smtClean="0"/>
              <a:t>, </a:t>
            </a:r>
            <a:r>
              <a:rPr lang="fi-FI" dirty="0" err="1"/>
              <a:t>r</a:t>
            </a:r>
            <a:r>
              <a:rPr lang="fi-FI" dirty="0" err="1" smtClean="0"/>
              <a:t>esearch</a:t>
            </a:r>
            <a:r>
              <a:rPr lang="fi-FI" dirty="0" smtClean="0"/>
              <a:t> </a:t>
            </a:r>
            <a:r>
              <a:rPr lang="fi-FI" dirty="0" err="1" smtClean="0"/>
              <a:t>question</a:t>
            </a:r>
            <a:r>
              <a:rPr lang="fi-FI" dirty="0" smtClean="0"/>
              <a:t> and data</a:t>
            </a:r>
          </a:p>
          <a:p>
            <a:r>
              <a:rPr lang="fi-FI" dirty="0" smtClean="0"/>
              <a:t>Meta-</a:t>
            </a:r>
            <a:r>
              <a:rPr lang="fi-FI" dirty="0" err="1" smtClean="0"/>
              <a:t>analysis</a:t>
            </a:r>
            <a:endParaRPr lang="fi-FI" dirty="0" smtClean="0"/>
          </a:p>
          <a:p>
            <a:r>
              <a:rPr lang="fi-FI" dirty="0" err="1" smtClean="0"/>
              <a:t>Typology</a:t>
            </a:r>
            <a:r>
              <a:rPr lang="fi-FI" dirty="0" smtClean="0"/>
              <a:t> of SSH </a:t>
            </a:r>
            <a:r>
              <a:rPr lang="fi-FI" dirty="0" err="1" smtClean="0"/>
              <a:t>Pathways</a:t>
            </a:r>
            <a:r>
              <a:rPr lang="fi-FI" dirty="0" smtClean="0"/>
              <a:t> to </a:t>
            </a:r>
            <a:r>
              <a:rPr lang="fi-FI" dirty="0" err="1" smtClean="0"/>
              <a:t>societal</a:t>
            </a:r>
            <a:r>
              <a:rPr lang="fi-FI" dirty="0" smtClean="0"/>
              <a:t> </a:t>
            </a:r>
            <a:r>
              <a:rPr lang="fi-FI" dirty="0" err="1" smtClean="0"/>
              <a:t>impact</a:t>
            </a:r>
            <a:endParaRPr lang="fi-FI" dirty="0"/>
          </a:p>
          <a:p>
            <a:r>
              <a:rPr lang="fi-FI" dirty="0" err="1" smtClean="0"/>
              <a:t>Example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Questions</a:t>
            </a:r>
            <a:r>
              <a:rPr lang="fi-FI" dirty="0" smtClean="0"/>
              <a:t> for </a:t>
            </a:r>
            <a:r>
              <a:rPr lang="fi-FI" dirty="0" err="1" smtClean="0"/>
              <a:t>future</a:t>
            </a:r>
            <a:r>
              <a:rPr lang="fi-FI" dirty="0" smtClean="0"/>
              <a:t> </a:t>
            </a:r>
            <a:r>
              <a:rPr lang="fi-FI" dirty="0" err="1" smtClean="0"/>
              <a:t>research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84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3400" dirty="0" err="1" smtClean="0"/>
              <a:t>Literature</a:t>
            </a:r>
            <a:endParaRPr lang="fi-FI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763486"/>
            <a:ext cx="11288487" cy="5323113"/>
          </a:xfrm>
        </p:spPr>
        <p:txBody>
          <a:bodyPr>
            <a:normAutofit fontScale="92500" lnSpcReduction="20000"/>
          </a:bodyPr>
          <a:lstStyle/>
          <a:p>
            <a:r>
              <a:rPr lang="fi-FI" sz="2200" dirty="0" smtClean="0"/>
              <a:t>Alastalo, Marja, Kunelius Risto &amp; Muhonen, Reetta (2014) </a:t>
            </a:r>
            <a:r>
              <a:rPr lang="en-GB" sz="2200" dirty="0" smtClean="0"/>
              <a:t>Evidence </a:t>
            </a:r>
            <a:r>
              <a:rPr lang="en-GB" sz="2200" dirty="0"/>
              <a:t>to elites and international excellence science? </a:t>
            </a:r>
            <a:r>
              <a:rPr lang="en-US" sz="2200" dirty="0"/>
              <a:t>Imaginaries of use value as resources of science policy (in Finnish). In R. Muhonen &amp; H.-M. Puuska (eds.) </a:t>
            </a:r>
            <a:r>
              <a:rPr lang="en-GB" sz="2200" dirty="0"/>
              <a:t>The Use v</a:t>
            </a:r>
            <a:r>
              <a:rPr lang="en-GB" sz="2200" dirty="0" smtClean="0"/>
              <a:t>alue </a:t>
            </a:r>
            <a:r>
              <a:rPr lang="en-GB" sz="2200" dirty="0"/>
              <a:t>of social sciences (in Finnish). Tampere: </a:t>
            </a:r>
            <a:r>
              <a:rPr lang="en-GB" sz="2200" dirty="0" err="1"/>
              <a:t>Vastapaino</a:t>
            </a:r>
            <a:r>
              <a:rPr lang="en-GB" sz="2200" dirty="0" smtClean="0"/>
              <a:t>.</a:t>
            </a:r>
          </a:p>
          <a:p>
            <a:r>
              <a:rPr lang="en-GB" sz="2200" dirty="0" err="1"/>
              <a:t>Frodeman</a:t>
            </a:r>
            <a:r>
              <a:rPr lang="en-GB" sz="2200" dirty="0"/>
              <a:t>, Robert (2017) The Impact agenda and search for the good life. Palgrave Communications. Published Online February 14</a:t>
            </a:r>
            <a:r>
              <a:rPr lang="en-GB" sz="2200" baseline="30000" dirty="0"/>
              <a:t>th</a:t>
            </a:r>
            <a:r>
              <a:rPr lang="en-GB" sz="2200" dirty="0"/>
              <a:t>.</a:t>
            </a:r>
          </a:p>
          <a:p>
            <a:r>
              <a:rPr lang="en-GB" sz="2200" dirty="0" smtClean="0"/>
              <a:t>Miettinen</a:t>
            </a:r>
            <a:r>
              <a:rPr lang="en-GB" sz="2200" dirty="0"/>
              <a:t>, Reijo, Tuunainen, Juha &amp; </a:t>
            </a:r>
            <a:r>
              <a:rPr lang="en-GB" sz="2200" dirty="0" err="1"/>
              <a:t>Esko</a:t>
            </a:r>
            <a:r>
              <a:rPr lang="en-GB" sz="2200" dirty="0"/>
              <a:t>, Terhi (2015) </a:t>
            </a:r>
            <a:r>
              <a:rPr lang="fi-FI" sz="2200" dirty="0" err="1"/>
              <a:t>Epistemological</a:t>
            </a:r>
            <a:r>
              <a:rPr lang="fi-FI" sz="2200" dirty="0"/>
              <a:t>, </a:t>
            </a:r>
            <a:r>
              <a:rPr lang="fi-FI" sz="2200" dirty="0" err="1"/>
              <a:t>artefactual</a:t>
            </a:r>
            <a:r>
              <a:rPr lang="fi-FI" sz="2200" dirty="0"/>
              <a:t> and </a:t>
            </a:r>
            <a:r>
              <a:rPr lang="fi-FI" sz="2200" dirty="0" err="1"/>
              <a:t>interactional</a:t>
            </a:r>
            <a:r>
              <a:rPr lang="fi-FI" sz="2200" dirty="0"/>
              <a:t> – </a:t>
            </a:r>
            <a:r>
              <a:rPr lang="fi-FI" sz="2200" dirty="0" err="1"/>
              <a:t>institutional</a:t>
            </a:r>
            <a:r>
              <a:rPr lang="fi-FI" sz="2200" dirty="0"/>
              <a:t> </a:t>
            </a:r>
            <a:r>
              <a:rPr lang="fi-FI" sz="2200" dirty="0" err="1"/>
              <a:t>foundations</a:t>
            </a:r>
            <a:r>
              <a:rPr lang="fi-FI" sz="2200" dirty="0"/>
              <a:t> of </a:t>
            </a:r>
            <a:r>
              <a:rPr lang="en-US" sz="2200" dirty="0"/>
              <a:t>social impact of academic research. Minerva, </a:t>
            </a:r>
            <a:r>
              <a:rPr lang="fi-FI" sz="2200" dirty="0"/>
              <a:t>53 (3), 257-277.</a:t>
            </a:r>
          </a:p>
          <a:p>
            <a:r>
              <a:rPr lang="fi-FI" sz="2200" dirty="0" smtClean="0"/>
              <a:t>Muhonen, Reetta, </a:t>
            </a:r>
            <a:r>
              <a:rPr lang="fi-FI" sz="2200" dirty="0" smtClean="0"/>
              <a:t>Olmos-Peñuela, </a:t>
            </a:r>
            <a:r>
              <a:rPr lang="fi-FI" sz="2200" dirty="0"/>
              <a:t>Julia</a:t>
            </a:r>
            <a:r>
              <a:rPr lang="fi-FI" sz="2200" dirty="0" smtClean="0"/>
              <a:t> </a:t>
            </a:r>
            <a:r>
              <a:rPr lang="fi-FI" sz="2200" dirty="0"/>
              <a:t>&amp; </a:t>
            </a:r>
            <a:r>
              <a:rPr lang="fi-FI" sz="2200" dirty="0" smtClean="0"/>
              <a:t>Benneworth, Paul (xxxx) </a:t>
            </a:r>
            <a:r>
              <a:rPr lang="en-GB" sz="2200" dirty="0" smtClean="0"/>
              <a:t>From </a:t>
            </a:r>
            <a:r>
              <a:rPr lang="en-GB" sz="2200" dirty="0"/>
              <a:t>productive interactions to productive science system </a:t>
            </a:r>
            <a:r>
              <a:rPr lang="en-GB" sz="2200" dirty="0" smtClean="0"/>
              <a:t>dynamics - </a:t>
            </a:r>
            <a:r>
              <a:rPr lang="en-GB" sz="2200" dirty="0"/>
              <a:t>understanding the key dimensions in developing SSH research societal </a:t>
            </a:r>
            <a:r>
              <a:rPr lang="en-GB" sz="2200" dirty="0" smtClean="0"/>
              <a:t>impact</a:t>
            </a:r>
            <a:r>
              <a:rPr lang="fi-FI" sz="2200" dirty="0" smtClean="0"/>
              <a:t>.</a:t>
            </a:r>
            <a:r>
              <a:rPr lang="en-GB" sz="2200" dirty="0" smtClean="0"/>
              <a:t> </a:t>
            </a:r>
            <a:r>
              <a:rPr lang="fi-FI" sz="2200" dirty="0" smtClean="0"/>
              <a:t> </a:t>
            </a:r>
            <a:r>
              <a:rPr lang="fi-FI" sz="2200" dirty="0" err="1" smtClean="0"/>
              <a:t>Article</a:t>
            </a:r>
            <a:r>
              <a:rPr lang="fi-FI" sz="2200" dirty="0" smtClean="0"/>
              <a:t> </a:t>
            </a:r>
            <a:r>
              <a:rPr lang="fi-FI" sz="2200" dirty="0" err="1" smtClean="0"/>
              <a:t>manuscript</a:t>
            </a:r>
            <a:r>
              <a:rPr lang="fi-FI" sz="2200" dirty="0" smtClean="0"/>
              <a:t>. </a:t>
            </a:r>
            <a:r>
              <a:rPr lang="fi-FI" sz="2200" dirty="0" err="1" smtClean="0"/>
              <a:t>Research</a:t>
            </a:r>
            <a:r>
              <a:rPr lang="fi-FI" sz="2200" dirty="0" smtClean="0"/>
              <a:t> Evaluation, (</a:t>
            </a:r>
            <a:r>
              <a:rPr lang="fi-FI" sz="2200" dirty="0" err="1" smtClean="0"/>
              <a:t>submitted</a:t>
            </a:r>
            <a:r>
              <a:rPr lang="fi-FI" sz="2200" dirty="0" smtClean="0"/>
              <a:t>).</a:t>
            </a:r>
            <a:endParaRPr lang="fi-FI" sz="2200" dirty="0"/>
          </a:p>
          <a:p>
            <a:r>
              <a:rPr lang="fi-FI" sz="2200" dirty="0" smtClean="0"/>
              <a:t>Sivertsen</a:t>
            </a:r>
            <a:r>
              <a:rPr lang="fi-FI" sz="2200" dirty="0" smtClean="0"/>
              <a:t>, Gunnar (2017 ) F</a:t>
            </a:r>
            <a:r>
              <a:rPr lang="en-US" sz="2200" dirty="0" err="1" smtClean="0">
                <a:solidFill>
                  <a:schemeClr val="accent1">
                    <a:lumMod val="25000"/>
                  </a:schemeClr>
                </a:solidFill>
              </a:rPr>
              <a:t>rameworks</a:t>
            </a:r>
            <a:r>
              <a:rPr lang="en-US" sz="22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accent1">
                    <a:lumMod val="25000"/>
                  </a:schemeClr>
                </a:solidFill>
              </a:rPr>
              <a:t>for understanding the relations between research and </a:t>
            </a:r>
            <a:r>
              <a:rPr lang="en-US" sz="2200" dirty="0" smtClean="0">
                <a:solidFill>
                  <a:schemeClr val="accent1">
                    <a:lumMod val="25000"/>
                  </a:schemeClr>
                </a:solidFill>
              </a:rPr>
              <a:t>society. A </a:t>
            </a:r>
            <a:r>
              <a:rPr lang="en-US" sz="2200" dirty="0">
                <a:solidFill>
                  <a:schemeClr val="accent1">
                    <a:lumMod val="25000"/>
                  </a:schemeClr>
                </a:solidFill>
              </a:rPr>
              <a:t>discussion based on evidence from the </a:t>
            </a:r>
            <a:r>
              <a:rPr lang="en-US" sz="2200" dirty="0" smtClean="0">
                <a:solidFill>
                  <a:schemeClr val="accent1">
                    <a:lumMod val="25000"/>
                  </a:schemeClr>
                </a:solidFill>
              </a:rPr>
              <a:t>humanities. Slides for the ENRESSH meeting at CHEPS, University of </a:t>
            </a:r>
            <a:r>
              <a:rPr lang="en-US" sz="2200" dirty="0" err="1" smtClean="0">
                <a:solidFill>
                  <a:schemeClr val="accent1">
                    <a:lumMod val="25000"/>
                  </a:schemeClr>
                </a:solidFill>
              </a:rPr>
              <a:t>Twente</a:t>
            </a:r>
            <a:r>
              <a:rPr lang="en-US" sz="2200" dirty="0" smtClean="0">
                <a:solidFill>
                  <a:schemeClr val="accent1">
                    <a:lumMod val="25000"/>
                  </a:schemeClr>
                </a:solidFill>
              </a:rPr>
              <a:t>, 20</a:t>
            </a:r>
            <a:r>
              <a:rPr lang="en-US" sz="2200" baseline="30000" dirty="0" smtClean="0">
                <a:solidFill>
                  <a:schemeClr val="accent1">
                    <a:lumMod val="25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accent1">
                    <a:lumMod val="25000"/>
                  </a:schemeClr>
                </a:solidFill>
              </a:rPr>
              <a:t> February. </a:t>
            </a:r>
          </a:p>
          <a:p>
            <a:r>
              <a:rPr lang="en-US" sz="2200" dirty="0" smtClean="0">
                <a:solidFill>
                  <a:schemeClr val="accent1">
                    <a:lumMod val="25000"/>
                  </a:schemeClr>
                </a:solidFill>
              </a:rPr>
              <a:t>Weiss, Carol (1979) The many meanings of research utilization. </a:t>
            </a:r>
            <a:r>
              <a:rPr lang="en-US" sz="2200" dirty="0" smtClean="0"/>
              <a:t>Public </a:t>
            </a:r>
            <a:r>
              <a:rPr lang="en-US" sz="2200" dirty="0"/>
              <a:t>Administration Review 39:5, 426–431.</a:t>
            </a:r>
            <a:endParaRPr lang="fi-FI" sz="22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278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3200" dirty="0" err="1" smtClean="0"/>
              <a:t>Background</a:t>
            </a:r>
            <a:r>
              <a:rPr lang="fi-FI" sz="3200" dirty="0" smtClean="0"/>
              <a:t>: </a:t>
            </a:r>
            <a:r>
              <a:rPr lang="fi-FI" sz="3200" dirty="0" err="1" smtClean="0"/>
              <a:t>Why</a:t>
            </a:r>
            <a:r>
              <a:rPr lang="fi-FI" sz="3200" dirty="0" smtClean="0"/>
              <a:t> </a:t>
            </a:r>
            <a:r>
              <a:rPr lang="fi-FI" sz="3200" dirty="0" err="1" smtClean="0"/>
              <a:t>we</a:t>
            </a:r>
            <a:r>
              <a:rPr lang="fi-FI" sz="3200" dirty="0" smtClean="0"/>
              <a:t> </a:t>
            </a:r>
            <a:r>
              <a:rPr lang="fi-FI" sz="3200" dirty="0" err="1" smtClean="0"/>
              <a:t>study</a:t>
            </a:r>
            <a:r>
              <a:rPr lang="fi-FI" sz="3200" dirty="0" smtClean="0"/>
              <a:t> </a:t>
            </a:r>
            <a:r>
              <a:rPr lang="fi-FI" sz="3200" dirty="0" err="1" smtClean="0"/>
              <a:t>impact</a:t>
            </a:r>
            <a:r>
              <a:rPr lang="fi-FI" sz="3200" dirty="0" smtClean="0"/>
              <a:t> </a:t>
            </a:r>
            <a:r>
              <a:rPr lang="fi-FI" sz="3200" dirty="0" err="1" smtClean="0"/>
              <a:t>pathways</a:t>
            </a:r>
            <a:r>
              <a:rPr lang="fi-FI" sz="3200" dirty="0" smtClean="0"/>
              <a:t> of SSH </a:t>
            </a:r>
            <a:r>
              <a:rPr lang="fi-FI" sz="3200" dirty="0" err="1" smtClean="0"/>
              <a:t>fields</a:t>
            </a:r>
            <a:r>
              <a:rPr lang="fi-FI" sz="3200" dirty="0" smtClean="0"/>
              <a:t>?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044" y="2133601"/>
            <a:ext cx="10814958" cy="3992563"/>
          </a:xfrm>
        </p:spPr>
        <p:txBody>
          <a:bodyPr>
            <a:normAutofit/>
          </a:bodyPr>
          <a:lstStyle/>
          <a:p>
            <a:r>
              <a:rPr lang="fi-FI" dirty="0" err="1" smtClean="0"/>
              <a:t>Impact</a:t>
            </a:r>
            <a:r>
              <a:rPr lang="fi-FI" dirty="0" smtClean="0"/>
              <a:t> </a:t>
            </a:r>
            <a:r>
              <a:rPr lang="fi-FI" dirty="0" err="1" smtClean="0"/>
              <a:t>discussions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driven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natural</a:t>
            </a:r>
            <a:r>
              <a:rPr lang="fi-FI" dirty="0" smtClean="0"/>
              <a:t> and </a:t>
            </a:r>
            <a:r>
              <a:rPr lang="fi-FI" dirty="0" err="1" smtClean="0"/>
              <a:t>technological</a:t>
            </a:r>
            <a:r>
              <a:rPr lang="fi-FI" dirty="0" smtClean="0"/>
              <a:t> </a:t>
            </a:r>
            <a:r>
              <a:rPr lang="fi-FI" dirty="0" err="1" smtClean="0"/>
              <a:t>fields</a:t>
            </a:r>
            <a:r>
              <a:rPr lang="fi-FI" dirty="0" smtClean="0"/>
              <a:t> and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en-US" dirty="0"/>
              <a:t>seemingly more direct links to innovation, business and national </a:t>
            </a:r>
            <a:r>
              <a:rPr lang="en-US" dirty="0" smtClean="0"/>
              <a:t>economies (</a:t>
            </a:r>
            <a:r>
              <a:rPr lang="en-US" dirty="0" smtClean="0"/>
              <a:t>Alastalo, Kunelius &amp; Muhonen 2014, </a:t>
            </a:r>
            <a:r>
              <a:rPr lang="en-US" dirty="0" err="1" smtClean="0"/>
              <a:t>Frodeman</a:t>
            </a:r>
            <a:r>
              <a:rPr lang="en-US" dirty="0" smtClean="0"/>
              <a:t> 2017).</a:t>
            </a:r>
            <a:endParaRPr lang="en-US" dirty="0" smtClean="0"/>
          </a:p>
          <a:p>
            <a:r>
              <a:rPr lang="fi-FI" dirty="0" smtClean="0"/>
              <a:t>If SSH </a:t>
            </a:r>
            <a:r>
              <a:rPr lang="fi-FI" dirty="0" err="1" smtClean="0"/>
              <a:t>fields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included</a:t>
            </a:r>
            <a:r>
              <a:rPr lang="fi-FI" dirty="0" smtClean="0"/>
              <a:t> into </a:t>
            </a:r>
            <a:r>
              <a:rPr lang="fi-FI" dirty="0" err="1" smtClean="0"/>
              <a:t>impact</a:t>
            </a:r>
            <a:r>
              <a:rPr lang="fi-FI" dirty="0" smtClean="0"/>
              <a:t> </a:t>
            </a:r>
            <a:r>
              <a:rPr lang="fi-FI" dirty="0" err="1" smtClean="0"/>
              <a:t>discussions</a:t>
            </a:r>
            <a:r>
              <a:rPr lang="fi-FI" dirty="0" smtClean="0"/>
              <a:t>,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presented</a:t>
            </a:r>
            <a:r>
              <a:rPr lang="fi-FI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servants of other </a:t>
            </a:r>
            <a:r>
              <a:rPr lang="en-US" dirty="0" smtClean="0"/>
              <a:t>fields - typical SSH examples of impacts are not the things SSH fields </a:t>
            </a:r>
            <a:r>
              <a:rPr lang="en-US" dirty="0"/>
              <a:t>really do</a:t>
            </a:r>
            <a:r>
              <a:rPr lang="en-US" dirty="0" smtClean="0"/>
              <a:t>, but what they occasionally do, like </a:t>
            </a:r>
            <a:r>
              <a:rPr lang="en-US" dirty="0"/>
              <a:t>examples </a:t>
            </a:r>
            <a:r>
              <a:rPr lang="en-US" dirty="0" smtClean="0"/>
              <a:t>from contributing and collaborating with engineering</a:t>
            </a:r>
            <a:r>
              <a:rPr lang="en-US" dirty="0"/>
              <a:t>, health care, climate change and </a:t>
            </a:r>
            <a:r>
              <a:rPr lang="en-US" dirty="0" smtClean="0"/>
              <a:t>energy (Sivertsen 2017</a:t>
            </a:r>
            <a:r>
              <a:rPr lang="en-US" dirty="0" smtClean="0"/>
              <a:t>).</a:t>
            </a:r>
            <a:endParaRPr lang="en-US" dirty="0" smtClean="0"/>
          </a:p>
          <a:p>
            <a:endParaRPr lang="en-US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84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515774"/>
            <a:ext cx="107115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/>
              <a:t>(…) the most </a:t>
            </a:r>
            <a:r>
              <a:rPr lang="en-US" sz="3000" i="1" dirty="0"/>
              <a:t>problems need to be managed not solved. Attempts at ‘solutions’, that is, a complete and tidy resolution of a problem, are typically too top down, inflexible and authoritarian in nature</a:t>
            </a:r>
            <a:r>
              <a:rPr lang="en-US" sz="3000" i="1" dirty="0" smtClean="0"/>
              <a:t>. (</a:t>
            </a:r>
            <a:r>
              <a:rPr lang="en-US" sz="3000" i="1" dirty="0" err="1" smtClean="0"/>
              <a:t>Frodeman</a:t>
            </a:r>
            <a:r>
              <a:rPr lang="en-US" sz="3000" i="1" dirty="0" smtClean="0"/>
              <a:t> 2017)</a:t>
            </a:r>
            <a:endParaRPr lang="fi-FI" sz="3000" dirty="0"/>
          </a:p>
        </p:txBody>
      </p:sp>
    </p:spTree>
    <p:extLst>
      <p:ext uri="{BB962C8B-B14F-4D97-AF65-F5344CB8AC3E}">
        <p14:creationId xmlns:p14="http://schemas.microsoft.com/office/powerpoint/2010/main" val="17472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3200" dirty="0" err="1" smtClean="0"/>
              <a:t>Background</a:t>
            </a:r>
            <a:r>
              <a:rPr lang="fi-FI" sz="3200" dirty="0"/>
              <a:t> </a:t>
            </a:r>
            <a:r>
              <a:rPr lang="fi-FI" sz="3200" dirty="0" smtClean="0"/>
              <a:t> -</a:t>
            </a:r>
            <a:r>
              <a:rPr lang="fi-FI" sz="3200" dirty="0" err="1" smtClean="0"/>
              <a:t>why</a:t>
            </a:r>
            <a:r>
              <a:rPr lang="fi-FI" sz="3200" dirty="0" smtClean="0"/>
              <a:t> </a:t>
            </a:r>
            <a:r>
              <a:rPr lang="fi-FI" sz="3200" dirty="0" err="1" smtClean="0"/>
              <a:t>we</a:t>
            </a:r>
            <a:r>
              <a:rPr lang="fi-FI" sz="3200" dirty="0" smtClean="0"/>
              <a:t> </a:t>
            </a:r>
            <a:r>
              <a:rPr lang="fi-FI" sz="3200" dirty="0" err="1" smtClean="0"/>
              <a:t>study</a:t>
            </a:r>
            <a:r>
              <a:rPr lang="fi-FI" sz="3200" dirty="0" smtClean="0"/>
              <a:t> </a:t>
            </a:r>
            <a:r>
              <a:rPr lang="fi-FI" sz="3200" dirty="0" err="1" smtClean="0"/>
              <a:t>processes</a:t>
            </a:r>
            <a:r>
              <a:rPr lang="fi-FI" sz="3200" dirty="0" smtClean="0"/>
              <a:t> </a:t>
            </a:r>
            <a:r>
              <a:rPr lang="fi-FI" sz="3200" dirty="0" err="1" smtClean="0"/>
              <a:t>instead</a:t>
            </a:r>
            <a:r>
              <a:rPr lang="fi-FI" sz="3200" dirty="0" smtClean="0"/>
              <a:t> of </a:t>
            </a:r>
            <a:r>
              <a:rPr lang="fi-FI" sz="3200" dirty="0" err="1" smtClean="0"/>
              <a:t>outputs</a:t>
            </a:r>
            <a:r>
              <a:rPr lang="fi-FI" sz="3200" dirty="0" smtClean="0"/>
              <a:t>?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386" y="2133601"/>
            <a:ext cx="10847615" cy="447947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 need to shift impact discussions from physical </a:t>
            </a:r>
            <a:r>
              <a:rPr lang="en-US" dirty="0" smtClean="0"/>
              <a:t>outputs to impact processes and activities - </a:t>
            </a:r>
            <a:r>
              <a:rPr lang="en-US" dirty="0"/>
              <a:t>as achieving societal impact can be regarded </a:t>
            </a:r>
            <a:r>
              <a:rPr lang="en-US" dirty="0" smtClean="0"/>
              <a:t>as </a:t>
            </a:r>
            <a:r>
              <a:rPr lang="en-US" i="1" dirty="0" smtClean="0"/>
              <a:t>uncertain, complicated, long-term</a:t>
            </a:r>
            <a:r>
              <a:rPr lang="en-US" dirty="0"/>
              <a:t> </a:t>
            </a:r>
            <a:r>
              <a:rPr lang="en-US" dirty="0" smtClean="0"/>
              <a:t>and  </a:t>
            </a:r>
            <a:r>
              <a:rPr lang="en-US" i="1" dirty="0" smtClean="0"/>
              <a:t>context-specific</a:t>
            </a:r>
            <a:r>
              <a:rPr lang="en-US" dirty="0" smtClean="0"/>
              <a:t>, the </a:t>
            </a:r>
            <a:r>
              <a:rPr lang="en-US" dirty="0"/>
              <a:t>focus in research </a:t>
            </a:r>
            <a:r>
              <a:rPr lang="en-US" dirty="0" smtClean="0"/>
              <a:t>should </a:t>
            </a:r>
            <a:r>
              <a:rPr lang="en-US" dirty="0"/>
              <a:t>be addressed to mechanisms through which SSH researchers interact with society, instead of addressing impacts </a:t>
            </a:r>
            <a:r>
              <a:rPr lang="en-US" i="1" dirty="0"/>
              <a:t>per se </a:t>
            </a:r>
            <a:r>
              <a:rPr lang="en-US" dirty="0" smtClean="0"/>
              <a:t>(Miettinen </a:t>
            </a:r>
            <a:r>
              <a:rPr lang="en-US" dirty="0"/>
              <a:t>et al 2015).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257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question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42868"/>
            <a:ext cx="11582402" cy="50151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Research </a:t>
            </a:r>
            <a:r>
              <a:rPr lang="en-US" u="sng" dirty="0"/>
              <a:t>question</a:t>
            </a:r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are the </a:t>
            </a:r>
            <a:r>
              <a:rPr lang="en-US" dirty="0" smtClean="0"/>
              <a:t> mechanisms of SSH research leading to societal impact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i-FI" sz="3400" dirty="0" smtClean="0"/>
              <a:t>Data</a:t>
            </a:r>
            <a:endParaRPr lang="fi-FI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85" y="1730828"/>
            <a:ext cx="11432117" cy="5127171"/>
          </a:xfrm>
        </p:spPr>
        <p:txBody>
          <a:bodyPr>
            <a:normAutofit lnSpcReduction="10000"/>
          </a:bodyPr>
          <a:lstStyle/>
          <a:p>
            <a:endParaRPr lang="fi-FI" dirty="0" smtClean="0"/>
          </a:p>
          <a:p>
            <a:r>
              <a:rPr lang="fi-FI" dirty="0" smtClean="0"/>
              <a:t>Total </a:t>
            </a:r>
            <a:r>
              <a:rPr lang="fi-FI" dirty="0"/>
              <a:t>of </a:t>
            </a:r>
            <a:r>
              <a:rPr lang="fi-FI" dirty="0" smtClean="0"/>
              <a:t>61 </a:t>
            </a:r>
            <a:r>
              <a:rPr lang="fi-FI" dirty="0"/>
              <a:t>SSH </a:t>
            </a:r>
            <a:r>
              <a:rPr lang="fi-FI" dirty="0" err="1" smtClean="0"/>
              <a:t>impact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r>
              <a:rPr lang="fi-FI" dirty="0"/>
              <a:t>, </a:t>
            </a:r>
            <a:r>
              <a:rPr lang="fi-FI" dirty="0" err="1"/>
              <a:t>from</a:t>
            </a:r>
            <a:r>
              <a:rPr lang="fi-FI" dirty="0"/>
              <a:t> 17 </a:t>
            </a:r>
            <a:r>
              <a:rPr lang="fi-FI" dirty="0" err="1" smtClean="0"/>
              <a:t>countries</a:t>
            </a:r>
            <a:r>
              <a:rPr lang="fi-FI" dirty="0" smtClean="0"/>
              <a:t>, </a:t>
            </a:r>
            <a:r>
              <a:rPr lang="fi-FI" dirty="0" err="1" smtClean="0"/>
              <a:t>gathered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ENRESSH </a:t>
            </a:r>
            <a:r>
              <a:rPr lang="fi-FI" dirty="0" err="1" smtClean="0"/>
              <a:t>members</a:t>
            </a:r>
            <a:endParaRPr lang="fi-FI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Data was collected on </a:t>
            </a:r>
            <a:r>
              <a:rPr lang="en-GB" dirty="0"/>
              <a:t>the following topics: </a:t>
            </a:r>
            <a:endParaRPr lang="en-GB" dirty="0" smtClean="0"/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en-GB" dirty="0" smtClean="0"/>
              <a:t>motivation </a:t>
            </a:r>
            <a:r>
              <a:rPr lang="en-GB" dirty="0"/>
              <a:t>of researchers to aim for the specific societal </a:t>
            </a:r>
            <a:r>
              <a:rPr lang="en-GB" dirty="0" smtClean="0"/>
              <a:t>impact,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en-GB" dirty="0" smtClean="0"/>
              <a:t>key </a:t>
            </a:r>
            <a:r>
              <a:rPr lang="en-GB" dirty="0"/>
              <a:t>people </a:t>
            </a:r>
            <a:r>
              <a:rPr lang="en-GB" dirty="0" smtClean="0"/>
              <a:t>involved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en-GB" dirty="0" smtClean="0"/>
              <a:t>the </a:t>
            </a:r>
            <a:r>
              <a:rPr lang="en-GB" dirty="0"/>
              <a:t>societal impact </a:t>
            </a:r>
            <a:r>
              <a:rPr lang="en-GB" dirty="0" smtClean="0"/>
              <a:t>itself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en-GB" dirty="0" smtClean="0"/>
              <a:t>productive </a:t>
            </a:r>
            <a:r>
              <a:rPr lang="en-GB" dirty="0"/>
              <a:t>interactions, </a:t>
            </a:r>
            <a:endParaRPr lang="en-GB" dirty="0"/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en-GB" dirty="0" smtClean="0"/>
              <a:t>obstacles</a:t>
            </a:r>
            <a:r>
              <a:rPr lang="en-GB" dirty="0"/>
              <a:t>, </a:t>
            </a:r>
            <a:endParaRPr lang="en-GB" dirty="0"/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en-GB" dirty="0" smtClean="0"/>
              <a:t>support </a:t>
            </a:r>
            <a:r>
              <a:rPr lang="en-GB" dirty="0"/>
              <a:t>and </a:t>
            </a:r>
            <a:endParaRPr lang="en-GB" dirty="0"/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en-GB" dirty="0" smtClean="0"/>
              <a:t>evidence </a:t>
            </a:r>
            <a:r>
              <a:rPr lang="en-GB" dirty="0"/>
              <a:t>of use and relevance</a:t>
            </a:r>
            <a:r>
              <a:rPr lang="en-GB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76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58178" y="476813"/>
            <a:ext cx="10414623" cy="1088237"/>
          </a:xfrm>
        </p:spPr>
        <p:txBody>
          <a:bodyPr/>
          <a:lstStyle/>
          <a:p>
            <a:r>
              <a:rPr lang="fi-FI" dirty="0" smtClean="0"/>
              <a:t>Meta-</a:t>
            </a:r>
            <a:r>
              <a:rPr lang="fi-FI" dirty="0" err="1" smtClean="0"/>
              <a:t>analysis</a:t>
            </a:r>
            <a:r>
              <a:rPr lang="fi-FI" dirty="0" smtClean="0"/>
              <a:t> of </a:t>
            </a:r>
            <a:r>
              <a:rPr lang="fi-FI" dirty="0" err="1" smtClean="0"/>
              <a:t>impact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endParaRPr lang="fi-FI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835735"/>
              </p:ext>
            </p:extLst>
          </p:nvPr>
        </p:nvGraphicFramePr>
        <p:xfrm>
          <a:off x="378882" y="1565051"/>
          <a:ext cx="11432116" cy="514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029"/>
                <a:gridCol w="4176260"/>
                <a:gridCol w="2579915"/>
                <a:gridCol w="1817912"/>
              </a:tblGrid>
              <a:tr h="4433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err="1" smtClean="0"/>
                        <a:t>Countries</a:t>
                      </a:r>
                      <a:r>
                        <a:rPr lang="fi-FI" sz="2000" baseline="0" dirty="0" smtClean="0"/>
                        <a:t> </a:t>
                      </a:r>
                      <a:r>
                        <a:rPr lang="fi-FI" sz="2000" dirty="0" smtClean="0"/>
                        <a:t>(17)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 dirty="0" err="1" smtClean="0"/>
                        <a:t>Social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sciences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 dirty="0" err="1" smtClean="0"/>
                        <a:t>Humanities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 dirty="0" smtClean="0"/>
                        <a:t>STEM</a:t>
                      </a:r>
                      <a:endParaRPr lang="fi-FI" sz="2000" dirty="0"/>
                    </a:p>
                  </a:txBody>
                  <a:tcPr/>
                </a:tc>
              </a:tr>
              <a:tr h="1085223"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Finland, </a:t>
                      </a:r>
                      <a:r>
                        <a:rPr lang="fi-FI" sz="2000" dirty="0" err="1" smtClean="0"/>
                        <a:t>Iceland</a:t>
                      </a:r>
                      <a:r>
                        <a:rPr lang="fi-FI" sz="2000" dirty="0" smtClean="0"/>
                        <a:t>, </a:t>
                      </a:r>
                      <a:r>
                        <a:rPr lang="fi-FI" sz="2000" dirty="0" err="1" smtClean="0"/>
                        <a:t>Norway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err="1" smtClean="0"/>
                        <a:t>public</a:t>
                      </a:r>
                      <a:r>
                        <a:rPr lang="fi-FI" sz="2000" dirty="0" smtClean="0"/>
                        <a:t> finance, </a:t>
                      </a:r>
                      <a:r>
                        <a:rPr lang="fi-FI" sz="2000" dirty="0" err="1" smtClean="0"/>
                        <a:t>administrative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law</a:t>
                      </a:r>
                      <a:r>
                        <a:rPr lang="fi-FI" sz="2000" dirty="0" smtClean="0"/>
                        <a:t>,</a:t>
                      </a:r>
                      <a:r>
                        <a:rPr lang="fi-FI" sz="2000" baseline="0" dirty="0" smtClean="0"/>
                        <a:t> </a:t>
                      </a:r>
                      <a:r>
                        <a:rPr lang="fi-FI" sz="2000" baseline="0" dirty="0" err="1" smtClean="0"/>
                        <a:t>human</a:t>
                      </a:r>
                      <a:r>
                        <a:rPr lang="fi-FI" sz="2000" baseline="0" dirty="0" smtClean="0"/>
                        <a:t> </a:t>
                      </a:r>
                      <a:r>
                        <a:rPr lang="fi-FI" sz="2000" baseline="0" dirty="0" err="1" smtClean="0"/>
                        <a:t>geography</a:t>
                      </a:r>
                      <a:endParaRPr lang="fi-FI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err="1" smtClean="0"/>
                        <a:t>history</a:t>
                      </a:r>
                      <a:r>
                        <a:rPr lang="fi-FI" sz="2000" baseline="0" dirty="0" smtClean="0"/>
                        <a:t>, </a:t>
                      </a:r>
                      <a:r>
                        <a:rPr lang="fi-FI" sz="2000" baseline="0" dirty="0" err="1" smtClean="0"/>
                        <a:t>philosophy</a:t>
                      </a:r>
                      <a:endParaRPr lang="fi-FI" sz="2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medicine</a:t>
                      </a:r>
                      <a:r>
                        <a:rPr lang="fi-FI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i-FI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chemistry</a:t>
                      </a:r>
                      <a:endParaRPr lang="fi-FI" sz="2000" dirty="0"/>
                    </a:p>
                  </a:txBody>
                  <a:tcPr/>
                </a:tc>
              </a:tr>
              <a:tr h="1427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err="1" smtClean="0"/>
                        <a:t>Belgium</a:t>
                      </a:r>
                      <a:r>
                        <a:rPr lang="fi-FI" sz="2000" dirty="0" smtClean="0"/>
                        <a:t>,</a:t>
                      </a:r>
                      <a:r>
                        <a:rPr lang="fi-FI" sz="2000" baseline="0" dirty="0" smtClean="0"/>
                        <a:t> </a:t>
                      </a:r>
                      <a:r>
                        <a:rPr lang="fi-FI" sz="2000" dirty="0" smtClean="0"/>
                        <a:t>France, Germany,</a:t>
                      </a:r>
                      <a:r>
                        <a:rPr lang="fi-FI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Netherlands</a:t>
                      </a:r>
                      <a:r>
                        <a:rPr lang="fi-FI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i-FI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Switzerland</a:t>
                      </a:r>
                      <a:r>
                        <a:rPr lang="fi-FI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UK</a:t>
                      </a:r>
                      <a:endParaRPr lang="fi-FI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err="1" smtClean="0"/>
                        <a:t>sociology</a:t>
                      </a:r>
                      <a:r>
                        <a:rPr lang="fi-FI" sz="2000" dirty="0" smtClean="0"/>
                        <a:t>, , </a:t>
                      </a:r>
                      <a:r>
                        <a:rPr lang="fi-FI" sz="2000" dirty="0" err="1" smtClean="0"/>
                        <a:t>religion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studies</a:t>
                      </a:r>
                      <a:endParaRPr lang="fi-FI" sz="2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err="1" smtClean="0"/>
                        <a:t>political</a:t>
                      </a:r>
                      <a:r>
                        <a:rPr lang="fi-FI" sz="2000" dirty="0" smtClean="0"/>
                        <a:t> science, </a:t>
                      </a:r>
                      <a:r>
                        <a:rPr lang="fi-FI" sz="2000" dirty="0" err="1" smtClean="0"/>
                        <a:t>social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work</a:t>
                      </a:r>
                      <a:r>
                        <a:rPr lang="fi-FI" sz="2000" dirty="0" smtClean="0"/>
                        <a:t>, </a:t>
                      </a:r>
                      <a:r>
                        <a:rPr lang="fi-FI" sz="2000" baseline="0" dirty="0" err="1" smtClean="0"/>
                        <a:t>criminology</a:t>
                      </a:r>
                      <a:r>
                        <a:rPr lang="fi-FI" sz="2000" baseline="0" dirty="0" smtClean="0"/>
                        <a:t>, </a:t>
                      </a:r>
                      <a:r>
                        <a:rPr lang="fi-FI" sz="2000" dirty="0" err="1" smtClean="0"/>
                        <a:t>educationl</a:t>
                      </a:r>
                      <a:r>
                        <a:rPr lang="fi-FI" sz="2000" baseline="0" dirty="0" smtClean="0"/>
                        <a:t> </a:t>
                      </a:r>
                      <a:r>
                        <a:rPr lang="fi-FI" sz="2000" baseline="0" dirty="0" err="1" smtClean="0"/>
                        <a:t>sciences</a:t>
                      </a:r>
                      <a:r>
                        <a:rPr lang="fi-FI" sz="2000" baseline="0" dirty="0" smtClean="0"/>
                        <a:t>, </a:t>
                      </a:r>
                      <a:r>
                        <a:rPr lang="fi-FI" sz="2000" baseline="0" dirty="0" err="1" smtClean="0"/>
                        <a:t>psychology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aseline="0" dirty="0" err="1" smtClean="0"/>
                        <a:t>archeology</a:t>
                      </a:r>
                      <a:r>
                        <a:rPr lang="fi-FI" sz="2000" baseline="0" dirty="0" smtClean="0"/>
                        <a:t>, </a:t>
                      </a:r>
                      <a:r>
                        <a:rPr lang="fi-FI" sz="2000" baseline="0" dirty="0" err="1" smtClean="0"/>
                        <a:t>ethnology</a:t>
                      </a:r>
                      <a:r>
                        <a:rPr lang="fi-FI" sz="2000" baseline="0" dirty="0" smtClean="0"/>
                        <a:t>, </a:t>
                      </a:r>
                      <a:r>
                        <a:rPr lang="fi-FI" sz="2000" baseline="0" dirty="0" err="1" smtClean="0"/>
                        <a:t>cultural</a:t>
                      </a:r>
                      <a:r>
                        <a:rPr lang="fi-FI" sz="2000" baseline="0" dirty="0" smtClean="0"/>
                        <a:t> </a:t>
                      </a:r>
                      <a:r>
                        <a:rPr lang="fi-FI" sz="2000" baseline="0" dirty="0" err="1" smtClean="0"/>
                        <a:t>antrophology</a:t>
                      </a:r>
                      <a:r>
                        <a:rPr lang="fi-FI" sz="2000" baseline="0" dirty="0" smtClean="0"/>
                        <a:t>, </a:t>
                      </a:r>
                      <a:endParaRPr lang="fi-FI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industrial</a:t>
                      </a:r>
                      <a:r>
                        <a:rPr lang="fi-FI" sz="2000" dirty="0" smtClean="0"/>
                        <a:t> engineering, </a:t>
                      </a:r>
                      <a:r>
                        <a:rPr lang="fi-FI" sz="2000" dirty="0" err="1" smtClean="0"/>
                        <a:t>architechture</a:t>
                      </a:r>
                      <a:endParaRPr lang="fi-FI" sz="2000" dirty="0"/>
                    </a:p>
                  </a:txBody>
                  <a:tcPr/>
                </a:tc>
              </a:tr>
              <a:tr h="1427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err="1" smtClean="0"/>
                        <a:t>Croatia</a:t>
                      </a:r>
                      <a:r>
                        <a:rPr lang="fi-FI" sz="2000" dirty="0" smtClean="0"/>
                        <a:t>, Estonia, Serbia, Slovakia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000" dirty="0" err="1" smtClean="0"/>
                        <a:t>journalism</a:t>
                      </a:r>
                      <a:r>
                        <a:rPr lang="fi-FI" sz="2000" dirty="0" smtClean="0"/>
                        <a:t>, </a:t>
                      </a:r>
                      <a:r>
                        <a:rPr lang="fi-FI" sz="2000" dirty="0" err="1" smtClean="0"/>
                        <a:t>communication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sciences</a:t>
                      </a:r>
                      <a:r>
                        <a:rPr lang="fi-FI" sz="2000" dirty="0" smtClean="0"/>
                        <a:t>, science </a:t>
                      </a:r>
                      <a:r>
                        <a:rPr lang="fi-FI" sz="2000" dirty="0" err="1" smtClean="0"/>
                        <a:t>studies</a:t>
                      </a:r>
                      <a:r>
                        <a:rPr lang="fi-FI" sz="2000" dirty="0" smtClean="0"/>
                        <a:t>, </a:t>
                      </a:r>
                      <a:r>
                        <a:rPr lang="fi-FI" sz="2000" dirty="0" err="1" smtClean="0"/>
                        <a:t>gender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studies</a:t>
                      </a:r>
                      <a:r>
                        <a:rPr lang="fi-FI" sz="2000" dirty="0" smtClean="0"/>
                        <a:t>, </a:t>
                      </a:r>
                      <a:r>
                        <a:rPr lang="fi-FI" sz="2000" dirty="0" err="1" smtClean="0"/>
                        <a:t>cultural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studies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baseline="0" dirty="0" err="1" smtClean="0"/>
                        <a:t>linguistics</a:t>
                      </a:r>
                      <a:r>
                        <a:rPr lang="fi-FI" sz="2000" baseline="0" dirty="0" smtClean="0"/>
                        <a:t>, </a:t>
                      </a:r>
                      <a:r>
                        <a:rPr lang="fi-FI" sz="2000" baseline="0" dirty="0" err="1" smtClean="0"/>
                        <a:t>philology</a:t>
                      </a:r>
                      <a:r>
                        <a:rPr lang="fi-FI" sz="2000" baseline="0" dirty="0" smtClean="0"/>
                        <a:t>, </a:t>
                      </a:r>
                    </a:p>
                    <a:p>
                      <a:r>
                        <a:rPr lang="fi-FI" sz="2000" baseline="0" dirty="0" smtClean="0"/>
                        <a:t>music, </a:t>
                      </a:r>
                      <a:r>
                        <a:rPr lang="fi-FI" sz="2000" baseline="0" dirty="0" err="1" smtClean="0"/>
                        <a:t>theatre</a:t>
                      </a:r>
                      <a:r>
                        <a:rPr lang="fi-FI" sz="2000" baseline="0" dirty="0" smtClean="0"/>
                        <a:t> </a:t>
                      </a:r>
                      <a:r>
                        <a:rPr lang="fi-FI" sz="2000" baseline="0" dirty="0" err="1" smtClean="0"/>
                        <a:t>studies</a:t>
                      </a:r>
                      <a:r>
                        <a:rPr lang="fi-FI" sz="2000" baseline="0" dirty="0" smtClean="0"/>
                        <a:t>, </a:t>
                      </a:r>
                      <a:r>
                        <a:rPr lang="fi-FI" sz="2000" baseline="0" dirty="0" err="1" smtClean="0"/>
                        <a:t>classical</a:t>
                      </a:r>
                      <a:r>
                        <a:rPr lang="fi-FI" sz="2000" baseline="0" dirty="0" smtClean="0"/>
                        <a:t> </a:t>
                      </a:r>
                      <a:r>
                        <a:rPr lang="fi-FI" sz="2000" baseline="0" dirty="0" err="1" smtClean="0"/>
                        <a:t>studies</a:t>
                      </a:r>
                      <a:r>
                        <a:rPr lang="fi-FI" sz="2000" baseline="0" dirty="0" smtClean="0"/>
                        <a:t>, </a:t>
                      </a:r>
                      <a:r>
                        <a:rPr lang="fi-FI" sz="2000" baseline="0" dirty="0" err="1" smtClean="0"/>
                        <a:t>documentarism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763596"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Cyprus</a:t>
                      </a:r>
                      <a:r>
                        <a:rPr lang="fi-FI" sz="2000" dirty="0" smtClean="0"/>
                        <a:t>, </a:t>
                      </a:r>
                      <a:r>
                        <a:rPr lang="fi-FI" sz="2000" dirty="0" err="1" smtClean="0"/>
                        <a:t>Italy</a:t>
                      </a:r>
                      <a:r>
                        <a:rPr lang="fi-FI" sz="2000" dirty="0" smtClean="0"/>
                        <a:t>, Spain, Portugal</a:t>
                      </a:r>
                      <a:endParaRPr lang="fi-FI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i-FI" sz="2000" dirty="0" smtClean="0"/>
                        <a:t>                          </a:t>
                      </a:r>
                      <a:r>
                        <a:rPr lang="fi-FI" sz="2000" dirty="0" err="1" smtClean="0"/>
                        <a:t>multidisciplinary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research</a:t>
                      </a:r>
                      <a:endParaRPr lang="fi-FI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4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85" y="630382"/>
            <a:ext cx="11432116" cy="724889"/>
          </a:xfrm>
        </p:spPr>
        <p:txBody>
          <a:bodyPr>
            <a:noAutofit/>
          </a:bodyPr>
          <a:lstStyle/>
          <a:p>
            <a:pPr algn="l"/>
            <a:r>
              <a:rPr lang="fi-FI" sz="3400" dirty="0" smtClean="0"/>
              <a:t>Meta-</a:t>
            </a:r>
            <a:r>
              <a:rPr lang="fi-FI" sz="3400" dirty="0" err="1" smtClean="0"/>
              <a:t>analysis</a:t>
            </a:r>
            <a:r>
              <a:rPr lang="fi-FI" sz="3400" dirty="0" smtClean="0"/>
              <a:t>: </a:t>
            </a:r>
            <a:r>
              <a:rPr lang="fi-FI" sz="3400" dirty="0" err="1" smtClean="0"/>
              <a:t>type</a:t>
            </a:r>
            <a:r>
              <a:rPr lang="fi-FI" sz="3400" dirty="0" smtClean="0"/>
              <a:t> of </a:t>
            </a:r>
            <a:r>
              <a:rPr lang="fi-FI" sz="3400" dirty="0" err="1" smtClean="0"/>
              <a:t>knowledge</a:t>
            </a:r>
            <a:r>
              <a:rPr lang="fi-FI" sz="3400" dirty="0" smtClean="0"/>
              <a:t> playing a </a:t>
            </a:r>
            <a:r>
              <a:rPr lang="fi-FI" sz="3400" dirty="0" err="1" smtClean="0"/>
              <a:t>key</a:t>
            </a:r>
            <a:r>
              <a:rPr lang="fi-FI" sz="3400" dirty="0" smtClean="0"/>
              <a:t> </a:t>
            </a:r>
            <a:r>
              <a:rPr lang="fi-FI" sz="3400" dirty="0" err="1" smtClean="0"/>
              <a:t>role</a:t>
            </a:r>
            <a:r>
              <a:rPr lang="fi-FI" sz="3400" dirty="0" smtClean="0"/>
              <a:t> in </a:t>
            </a:r>
            <a:r>
              <a:rPr lang="fi-FI" sz="3400" dirty="0" err="1" smtClean="0"/>
              <a:t>impact</a:t>
            </a:r>
            <a:r>
              <a:rPr lang="fi-FI" sz="3400" dirty="0" smtClean="0"/>
              <a:t> </a:t>
            </a:r>
            <a:r>
              <a:rPr lang="fi-FI" sz="3400" dirty="0" err="1" smtClean="0"/>
              <a:t>cases</a:t>
            </a:r>
            <a:endParaRPr lang="fi-FI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58" y="1747157"/>
            <a:ext cx="11206844" cy="4931229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r</a:t>
            </a:r>
            <a:r>
              <a:rPr lang="en-US" i="1" dirty="0" smtClean="0"/>
              <a:t>esearch question </a:t>
            </a:r>
          </a:p>
          <a:p>
            <a:r>
              <a:rPr lang="en-US" i="1" dirty="0" smtClean="0"/>
              <a:t>research process</a:t>
            </a:r>
          </a:p>
          <a:p>
            <a:r>
              <a:rPr lang="en-US" i="1" dirty="0" smtClean="0"/>
              <a:t>content</a:t>
            </a:r>
            <a:endParaRPr lang="en-US" i="1" dirty="0" smtClean="0"/>
          </a:p>
          <a:p>
            <a:r>
              <a:rPr lang="en-US" i="1" dirty="0" smtClean="0"/>
              <a:t>approach</a:t>
            </a:r>
          </a:p>
          <a:p>
            <a:r>
              <a:rPr lang="en-US" i="1" dirty="0" smtClean="0"/>
              <a:t>method</a:t>
            </a:r>
            <a:r>
              <a:rPr lang="en-US" dirty="0" smtClean="0"/>
              <a:t> </a:t>
            </a:r>
          </a:p>
          <a:p>
            <a:r>
              <a:rPr lang="en-US" i="1" dirty="0"/>
              <a:t>expertise</a:t>
            </a:r>
            <a:endParaRPr lang="en-US" dirty="0" smtClean="0"/>
          </a:p>
          <a:p>
            <a:r>
              <a:rPr lang="en-US" i="1" dirty="0" smtClean="0"/>
              <a:t>concept</a:t>
            </a:r>
            <a:endParaRPr lang="en-US" dirty="0" smtClean="0"/>
          </a:p>
          <a:p>
            <a:r>
              <a:rPr lang="en-US" i="1" dirty="0"/>
              <a:t>theory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/>
              <a:t>product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90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Personnalisée 5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800000"/>
      </a:accent1>
      <a:accent2>
        <a:srgbClr val="297FD5"/>
      </a:accent2>
      <a:accent3>
        <a:srgbClr val="800040"/>
      </a:accent3>
      <a:accent4>
        <a:srgbClr val="4A66AC"/>
      </a:accent4>
      <a:accent5>
        <a:srgbClr val="5AA2AE"/>
      </a:accent5>
      <a:accent6>
        <a:srgbClr val="FF8000"/>
      </a:accent6>
      <a:hlink>
        <a:srgbClr val="9454C3"/>
      </a:hlink>
      <a:folHlink>
        <a:srgbClr val="3EBBF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0</TotalTime>
  <Words>1625</Words>
  <Application>Microsoft Office PowerPoint</Application>
  <PresentationFormat>Widescreen</PresentationFormat>
  <Paragraphs>161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Corbel</vt:lpstr>
      <vt:lpstr>Wingdings</vt:lpstr>
      <vt:lpstr>Spectrum</vt:lpstr>
      <vt:lpstr>Impact Training School, Zagreb, Croatia</vt:lpstr>
      <vt:lpstr>Structure</vt:lpstr>
      <vt:lpstr>Background: Why we study impact pathways of SSH fields?</vt:lpstr>
      <vt:lpstr>PowerPoint Presentation</vt:lpstr>
      <vt:lpstr>Background  -why we study processes instead of outputs?</vt:lpstr>
      <vt:lpstr>Research question</vt:lpstr>
      <vt:lpstr>Data</vt:lpstr>
      <vt:lpstr>Meta-analysis of impact cases</vt:lpstr>
      <vt:lpstr>Meta-analysis: type of knowledge playing a key role in impact cases</vt:lpstr>
      <vt:lpstr>Modes of interaction</vt:lpstr>
      <vt:lpstr>Operationalisation of RQ</vt:lpstr>
      <vt:lpstr>SSH pathways to societal impact</vt:lpstr>
      <vt:lpstr>The public engagement model</vt:lpstr>
      <vt:lpstr>The ”seize the day” model</vt:lpstr>
      <vt:lpstr>The social innovation model </vt:lpstr>
      <vt:lpstr>Research process as a key to impact</vt:lpstr>
      <vt:lpstr>The knowledge ”creeps” into society</vt:lpstr>
      <vt:lpstr>Why we need deeper understanding on SSH engagement in society? </vt:lpstr>
      <vt:lpstr>Questions for the future studies </vt:lpstr>
      <vt:lpstr>Literature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ACTION CA15137</dc:title>
  <dc:creator>Reviewer 1</dc:creator>
  <cp:lastModifiedBy>Reetta Muhonen</cp:lastModifiedBy>
  <cp:revision>611</cp:revision>
  <cp:lastPrinted>2017-08-28T08:33:43Z</cp:lastPrinted>
  <dcterms:created xsi:type="dcterms:W3CDTF">2016-03-28T06:04:47Z</dcterms:created>
  <dcterms:modified xsi:type="dcterms:W3CDTF">2018-02-13T06:39:26Z</dcterms:modified>
</cp:coreProperties>
</file>