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60" r:id="rId5"/>
    <p:sldId id="265" r:id="rId6"/>
    <p:sldId id="262" r:id="rId7"/>
    <p:sldId id="266" r:id="rId8"/>
    <p:sldId id="267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9"/>
  </p:normalViewPr>
  <p:slideViewPr>
    <p:cSldViewPr snapToGrid="0" snapToObjects="1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402E5-8762-A34D-9147-B67EACB91B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Social Impact: Motivations of ECRs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7A2521-A1F6-C146-A6E5-D87CD10BE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STSM </a:t>
            </a:r>
            <a:r>
              <a:rPr lang="en-GB" dirty="0"/>
              <a:t>Leiden CWTS, Feb 2019</a:t>
            </a:r>
          </a:p>
          <a:p>
            <a:r>
              <a:rPr lang="en-GB" dirty="0"/>
              <a:t>Corina Balaban, Marta </a:t>
            </a:r>
            <a:r>
              <a:rPr lang="en-GB" dirty="0" err="1"/>
              <a:t>Wroblewska</a:t>
            </a:r>
            <a:r>
              <a:rPr lang="en-GB" dirty="0"/>
              <a:t>,</a:t>
            </a:r>
            <a:endParaRPr lang="da-DK" dirty="0"/>
          </a:p>
          <a:p>
            <a:r>
              <a:rPr lang="en-GB" dirty="0"/>
              <a:t>Paul </a:t>
            </a:r>
            <a:r>
              <a:rPr lang="en-GB" dirty="0" err="1"/>
              <a:t>Benneworth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45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6F6D5-E476-5A42-B6D9-68054031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Feedback/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06F01E-88BC-F04C-8654-D78D4454C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73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CD7FDD8-14AF-45F6-B039-D72D1434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FAE8474-5B5E-45BB-994C-EE38777393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European Network on Research Evaluation of the Social Sciences and Humanities (CA15137)</a:t>
            </a:r>
          </a:p>
          <a:p>
            <a:r>
              <a:rPr lang="en-GB" dirty="0"/>
              <a:t>COST (European Cooperation in Science and Technology)</a:t>
            </a:r>
          </a:p>
          <a:p>
            <a:r>
              <a:rPr lang="en-GB" dirty="0"/>
              <a:t>Participants in ENRESSH data gathering exercises &amp; Policy Roundtable (Croatia, 2017)</a:t>
            </a:r>
          </a:p>
          <a:p>
            <a:r>
              <a:rPr lang="en-GB" dirty="0"/>
              <a:t>Thanks </a:t>
            </a:r>
            <a:r>
              <a:rPr lang="en-GB" dirty="0" smtClean="0"/>
              <a:t>to </a:t>
            </a:r>
            <a:r>
              <a:rPr lang="en-GB" dirty="0" err="1" smtClean="0"/>
              <a:t>Prof.</a:t>
            </a:r>
            <a:r>
              <a:rPr lang="en-GB" dirty="0" smtClean="0"/>
              <a:t> Sarah </a:t>
            </a:r>
            <a:r>
              <a:rPr lang="en-GB" dirty="0"/>
              <a:t>de </a:t>
            </a:r>
            <a:r>
              <a:rPr lang="en-GB" dirty="0" smtClean="0"/>
              <a:t>Rijcke, CWTS, for hosting STSM</a:t>
            </a:r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FA8EA3-308E-493A-A9F0-A7F4B81165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pic>
        <p:nvPicPr>
          <p:cNvPr id="8" name="Image 3" descr="logo 2 blue 300dpi.jpg">
            <a:extLst>
              <a:ext uri="{FF2B5EF4-FFF2-40B4-BE49-F238E27FC236}">
                <a16:creationId xmlns:a16="http://schemas.microsoft.com/office/drawing/2014/main" xmlns="" id="{DBE08372-0E29-44AF-8720-FAC9458AC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11" y="4405123"/>
            <a:ext cx="5001062" cy="1412848"/>
          </a:xfrm>
          <a:prstGeom prst="rect">
            <a:avLst/>
          </a:prstGeom>
        </p:spPr>
      </p:pic>
      <p:pic>
        <p:nvPicPr>
          <p:cNvPr id="9" name="Image 4" descr="ENRESSH64px.png">
            <a:extLst>
              <a:ext uri="{FF2B5EF4-FFF2-40B4-BE49-F238E27FC236}">
                <a16:creationId xmlns:a16="http://schemas.microsoft.com/office/drawing/2014/main" xmlns="" id="{12F8ED09-E520-4422-A9D9-1C0996D52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63" y="1313880"/>
            <a:ext cx="2740027" cy="24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A3282-1508-CA46-A794-1D549239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Motivations of Early Career Researchers to engage in ‘impactful’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5E107A-0315-B546-BBCC-939567DD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of the themes in the CARES project </a:t>
            </a:r>
          </a:p>
          <a:p>
            <a:r>
              <a:rPr lang="en-GB" dirty="0"/>
              <a:t>100 questionnaires from ECRs in Europe </a:t>
            </a:r>
          </a:p>
          <a:p>
            <a:r>
              <a:rPr lang="en-GB" dirty="0" smtClean="0"/>
              <a:t>STSM </a:t>
            </a:r>
            <a:r>
              <a:rPr lang="en-GB" dirty="0"/>
              <a:t>at the CWTS used to analyse all the open answers of the completed questionnaires, looking for anything related to motivation and/ or identity of ECRs </a:t>
            </a:r>
            <a:endParaRPr lang="en-GB" dirty="0" smtClean="0"/>
          </a:p>
          <a:p>
            <a:r>
              <a:rPr lang="en-GB" dirty="0" smtClean="0"/>
              <a:t>Preliminary findings: overview of sub-themes, issues specific to ECRs, first attempt at making sense of the data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50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8E45E-E54C-4041-8579-B865AA46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social impact important? </a:t>
            </a:r>
            <a:br>
              <a:rPr lang="en-GB" dirty="0"/>
            </a:br>
            <a:r>
              <a:rPr lang="en-GB" dirty="0"/>
              <a:t>Why are you motivated?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0B47E-E3E6-BE47-8A39-2CD2E8EE7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It is the </a:t>
            </a:r>
            <a:r>
              <a:rPr lang="en-GB" b="1" dirty="0"/>
              <a:t>public duty/ moral responsibility </a:t>
            </a:r>
            <a:r>
              <a:rPr lang="en-GB" dirty="0"/>
              <a:t>of publicly funded researchers to give something back to their societies (tax payers’ money)/ </a:t>
            </a:r>
            <a:r>
              <a:rPr lang="en-GB" b="1" dirty="0"/>
              <a:t>social legitimation/ accountability</a:t>
            </a:r>
            <a:endParaRPr lang="da-DK" b="1" dirty="0"/>
          </a:p>
          <a:p>
            <a:r>
              <a:rPr lang="en-GB" dirty="0"/>
              <a:t>It is important to </a:t>
            </a:r>
            <a:r>
              <a:rPr lang="en-GB" b="1" dirty="0"/>
              <a:t>sustain democracy</a:t>
            </a:r>
            <a:r>
              <a:rPr lang="en-GB" dirty="0"/>
              <a:t>: inform public debate, create awareness/ understanding of certain issues, counter fake news</a:t>
            </a:r>
          </a:p>
          <a:p>
            <a:r>
              <a:rPr lang="en-GB" b="1" dirty="0"/>
              <a:t>Make a positive change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en-GB" dirty="0"/>
              <a:t>improve people’s lives; societal wellbeing </a:t>
            </a:r>
          </a:p>
          <a:p>
            <a:r>
              <a:rPr lang="en-GB" b="1" dirty="0"/>
              <a:t>Empower </a:t>
            </a:r>
            <a:r>
              <a:rPr lang="en-GB" dirty="0"/>
              <a:t>marginalised groups (gender equality, ethnic groups; social inclusion)</a:t>
            </a:r>
          </a:p>
          <a:p>
            <a:r>
              <a:rPr lang="en-GB" b="1" dirty="0"/>
              <a:t>Research is integral part of society</a:t>
            </a:r>
            <a:r>
              <a:rPr lang="en-GB" dirty="0"/>
              <a:t> and society is integral part of research.</a:t>
            </a:r>
            <a:endParaRPr lang="da-DK" dirty="0"/>
          </a:p>
          <a:p>
            <a:r>
              <a:rPr lang="da-DK" dirty="0" err="1"/>
              <a:t>Opportunity</a:t>
            </a:r>
            <a:r>
              <a:rPr lang="da-DK" dirty="0"/>
              <a:t> to </a:t>
            </a:r>
            <a:r>
              <a:rPr lang="da-DK" b="1" dirty="0" err="1"/>
              <a:t>reflect</a:t>
            </a:r>
            <a:r>
              <a:rPr lang="da-DK" b="1" dirty="0"/>
              <a:t> on </a:t>
            </a:r>
            <a:r>
              <a:rPr lang="da-DK" b="1" dirty="0" err="1"/>
              <a:t>own</a:t>
            </a:r>
            <a:r>
              <a:rPr lang="da-DK" b="1" dirty="0"/>
              <a:t> </a:t>
            </a:r>
            <a:r>
              <a:rPr lang="da-DK" b="1" dirty="0" err="1"/>
              <a:t>practice</a:t>
            </a:r>
            <a:r>
              <a:rPr lang="da-DK" b="1" dirty="0"/>
              <a:t> (</a:t>
            </a:r>
            <a:r>
              <a:rPr lang="da-DK" b="1" dirty="0" err="1"/>
              <a:t>integrity</a:t>
            </a:r>
            <a:r>
              <a:rPr lang="da-DK" b="1" dirty="0"/>
              <a:t>)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4447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A293D-E182-D24D-9872-D701F643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De-motivators/ 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752C6-8366-044E-BCB9-686043BBC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Academic publications/ promotion criteria prioritised over societal impact: </a:t>
            </a:r>
            <a:r>
              <a:rPr lang="en-GB" dirty="0"/>
              <a:t>to advance on the academic ladder one needs to publish in academic journals: this takes priority over other activities such as dissemination, publishing in popular outlets etc. </a:t>
            </a:r>
            <a:endParaRPr lang="en-GB" b="1" dirty="0"/>
          </a:p>
          <a:p>
            <a:r>
              <a:rPr lang="en-GB" dirty="0"/>
              <a:t>Contested status of </a:t>
            </a:r>
            <a:r>
              <a:rPr lang="en-GB" b="1" dirty="0"/>
              <a:t>‘popular’ research</a:t>
            </a:r>
            <a:r>
              <a:rPr lang="en-GB" dirty="0"/>
              <a:t> not regarded as highly as academic articles: not as ‘serious’ and robust (prestige, reputation)</a:t>
            </a:r>
          </a:p>
          <a:p>
            <a:r>
              <a:rPr lang="en-GB" b="1" dirty="0"/>
              <a:t>Stakeholders not supportive/ responsive </a:t>
            </a:r>
            <a:r>
              <a:rPr lang="en-GB" dirty="0"/>
              <a:t>to the research </a:t>
            </a:r>
            <a:endParaRPr lang="en-GB" b="1" dirty="0"/>
          </a:p>
          <a:p>
            <a:r>
              <a:rPr lang="en-GB" b="1" dirty="0"/>
              <a:t>Impact as an add-on</a:t>
            </a:r>
            <a:r>
              <a:rPr lang="en-GB" dirty="0"/>
              <a:t>: no time, no training, no support, no incentives </a:t>
            </a:r>
          </a:p>
        </p:txBody>
      </p:sp>
    </p:spTree>
    <p:extLst>
      <p:ext uri="{BB962C8B-B14F-4D97-AF65-F5344CB8AC3E}">
        <p14:creationId xmlns:p14="http://schemas.microsoft.com/office/powerpoint/2010/main" val="245101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00EF8-B5AF-C04D-B475-05F2F653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specific to the situation of ECRs?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F59DDD-78C5-F449-B029-07B54C915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Short-term contracts</a:t>
            </a:r>
            <a:r>
              <a:rPr lang="en-GB" dirty="0"/>
              <a:t>: not enough time to focus on other things beyond academic publications required to secure next contract</a:t>
            </a:r>
          </a:p>
          <a:p>
            <a:r>
              <a:rPr lang="en-GB" b="1" dirty="0"/>
              <a:t>Frequent relocation</a:t>
            </a:r>
            <a:r>
              <a:rPr lang="en-GB" dirty="0"/>
              <a:t>: not enough time to develop local network of stakeholders; limited power to influence public debate (language)</a:t>
            </a:r>
          </a:p>
          <a:p>
            <a:r>
              <a:rPr lang="en-GB" b="1" dirty="0"/>
              <a:t>Too soon to go public </a:t>
            </a:r>
            <a:r>
              <a:rPr lang="en-GB" dirty="0"/>
              <a:t>with research results: unsure about their knowledge, not confident enough to own up to their findings</a:t>
            </a:r>
          </a:p>
          <a:p>
            <a:r>
              <a:rPr lang="en-GB" b="1" dirty="0"/>
              <a:t>Not given enough credibility</a:t>
            </a:r>
            <a:r>
              <a:rPr lang="en-GB" dirty="0"/>
              <a:t>: ‘just a PhD student in the eyes of decision-makers’; junior status not taken seriously </a:t>
            </a:r>
          </a:p>
          <a:p>
            <a:r>
              <a:rPr lang="en-GB" dirty="0"/>
              <a:t>Vulnerable to </a:t>
            </a:r>
            <a:r>
              <a:rPr lang="en-GB" b="1" dirty="0"/>
              <a:t>politics</a:t>
            </a:r>
            <a:r>
              <a:rPr lang="en-GB" dirty="0"/>
              <a:t>: ‘[if] the research is </a:t>
            </a:r>
            <a:r>
              <a:rPr lang="en-GB" dirty="0" err="1"/>
              <a:t>unfavorable</a:t>
            </a:r>
            <a:r>
              <a:rPr lang="en-GB" dirty="0"/>
              <a:t> to a dominant political option, then […] career progress could be stifled’</a:t>
            </a:r>
          </a:p>
        </p:txBody>
      </p:sp>
    </p:spTree>
    <p:extLst>
      <p:ext uri="{BB962C8B-B14F-4D97-AF65-F5344CB8AC3E}">
        <p14:creationId xmlns:p14="http://schemas.microsoft.com/office/powerpoint/2010/main" val="215276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8A394-CD97-0A45-B802-AE16D170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Identities of ECRs?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3A40E5-DDE0-EA4A-A65D-267E08E8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Link between </a:t>
            </a:r>
            <a:r>
              <a:rPr lang="en-GB" b="1" dirty="0"/>
              <a:t>motivation and identity</a:t>
            </a:r>
            <a:r>
              <a:rPr lang="en-GB" dirty="0"/>
              <a:t>: you make choices that are consistent with what you believe to be good/ your role in society as an SSH researcher. </a:t>
            </a:r>
          </a:p>
          <a:p>
            <a:r>
              <a:rPr lang="en-GB" dirty="0"/>
              <a:t>What does an </a:t>
            </a:r>
            <a:r>
              <a:rPr lang="en-GB" b="1" dirty="0"/>
              <a:t>engaged academic </a:t>
            </a:r>
            <a:r>
              <a:rPr lang="en-GB" dirty="0"/>
              <a:t>look like?</a:t>
            </a:r>
          </a:p>
          <a:p>
            <a:r>
              <a:rPr lang="en-GB" dirty="0" smtClean="0"/>
              <a:t>Boundary </a:t>
            </a:r>
            <a:r>
              <a:rPr lang="en-GB" b="1" dirty="0"/>
              <a:t>conditions for stable impactful identities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comfortable with being part of change, comfortable with the responsibility of creating change (knowledge - power)</a:t>
            </a:r>
          </a:p>
          <a:p>
            <a:pPr lvl="1"/>
            <a:r>
              <a:rPr lang="en-GB" dirty="0"/>
              <a:t>critical of society; comfortable with society being critical of research</a:t>
            </a:r>
          </a:p>
          <a:p>
            <a:pPr lvl="1"/>
            <a:r>
              <a:rPr lang="en-GB" dirty="0"/>
              <a:t>enjoys doing societal engagement; expects to be recognised for engagement </a:t>
            </a:r>
          </a:p>
        </p:txBody>
      </p:sp>
    </p:spTree>
    <p:extLst>
      <p:ext uri="{BB962C8B-B14F-4D97-AF65-F5344CB8AC3E}">
        <p14:creationId xmlns:p14="http://schemas.microsoft.com/office/powerpoint/2010/main" val="380697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B32F6-E38F-ED41-BBFC-6D5D7914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Evaluation &amp; the Engaged Academic: preliminary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E71E3-3455-844A-AD60-10104F66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People  are motivated by good causes (in society) and demotivated </a:t>
            </a:r>
            <a:r>
              <a:rPr lang="da-DK" dirty="0" smtClean="0"/>
              <a:t>by negative </a:t>
            </a:r>
            <a:r>
              <a:rPr lang="da-DK" dirty="0"/>
              <a:t>signals (in the </a:t>
            </a:r>
            <a:r>
              <a:rPr lang="da-DK" dirty="0" smtClean="0"/>
              <a:t>science </a:t>
            </a:r>
            <a:r>
              <a:rPr lang="da-DK" dirty="0"/>
              <a:t>system): </a:t>
            </a:r>
            <a:r>
              <a:rPr lang="da-DK" b="1" dirty="0"/>
              <a:t>how can the social system and the science system be alligned? </a:t>
            </a:r>
          </a:p>
          <a:p>
            <a:r>
              <a:rPr lang="en-GB" dirty="0" smtClean="0"/>
              <a:t>Conditions </a:t>
            </a:r>
            <a:r>
              <a:rPr lang="en-GB" dirty="0"/>
              <a:t>for good evaluation: where signals from the social system are aligned with signals from the science system</a:t>
            </a:r>
            <a:r>
              <a:rPr lang="en-GB" dirty="0" smtClean="0"/>
              <a:t>.</a:t>
            </a:r>
          </a:p>
          <a:p>
            <a:r>
              <a:rPr lang="en-GB" dirty="0"/>
              <a:t>Identity: </a:t>
            </a:r>
            <a:r>
              <a:rPr lang="en-GB" b="1" dirty="0"/>
              <a:t>the principled </a:t>
            </a:r>
            <a:r>
              <a:rPr lang="en-GB" dirty="0"/>
              <a:t>(responding to signals from social system, intrinsically motivated) vs. </a:t>
            </a:r>
            <a:r>
              <a:rPr lang="en-GB" b="1" dirty="0"/>
              <a:t>the opportunistic </a:t>
            </a:r>
            <a:r>
              <a:rPr lang="en-GB" dirty="0"/>
              <a:t>(responding from signals from science system, extrinsically motivated</a:t>
            </a:r>
            <a:r>
              <a:rPr lang="en-GB" dirty="0" smtClean="0"/>
              <a:t>)</a:t>
            </a:r>
            <a:endParaRPr lang="da-DK" dirty="0"/>
          </a:p>
          <a:p>
            <a:r>
              <a:rPr lang="da-DK" b="1" dirty="0" err="1"/>
              <a:t>What</a:t>
            </a:r>
            <a:r>
              <a:rPr lang="da-DK" b="1" dirty="0"/>
              <a:t> </a:t>
            </a:r>
            <a:r>
              <a:rPr lang="da-DK" b="1" dirty="0" err="1"/>
              <a:t>would</a:t>
            </a:r>
            <a:r>
              <a:rPr lang="da-DK" b="1" dirty="0"/>
              <a:t> an </a:t>
            </a:r>
            <a:r>
              <a:rPr lang="da-DK" b="1" dirty="0" err="1"/>
              <a:t>evaluation</a:t>
            </a:r>
            <a:r>
              <a:rPr lang="da-DK" b="1" dirty="0"/>
              <a:t> system </a:t>
            </a:r>
            <a:r>
              <a:rPr lang="da-DK" b="1" dirty="0" err="1"/>
              <a:t>based</a:t>
            </a:r>
            <a:r>
              <a:rPr lang="da-DK" b="1" dirty="0"/>
              <a:t> on positive </a:t>
            </a:r>
            <a:r>
              <a:rPr lang="en-US" b="1" dirty="0" err="1"/>
              <a:t>instrinsic</a:t>
            </a:r>
            <a:r>
              <a:rPr lang="da-DK" b="1" dirty="0"/>
              <a:t> motivation look </a:t>
            </a:r>
            <a:r>
              <a:rPr lang="da-DK" b="1" dirty="0" err="1"/>
              <a:t>like</a:t>
            </a:r>
            <a:r>
              <a:rPr lang="da-DK" b="1" dirty="0"/>
              <a:t>? </a:t>
            </a:r>
            <a:r>
              <a:rPr lang="da-DK" dirty="0" err="1"/>
              <a:t>Acnowledgement</a:t>
            </a:r>
            <a:r>
              <a:rPr lang="da-DK" dirty="0"/>
              <a:t>, signals of </a:t>
            </a:r>
            <a:r>
              <a:rPr lang="da-DK" dirty="0" err="1"/>
              <a:t>value</a:t>
            </a:r>
            <a:r>
              <a:rPr lang="da-DK" dirty="0"/>
              <a:t>, formative, </a:t>
            </a:r>
            <a:r>
              <a:rPr lang="en-GB" dirty="0"/>
              <a:t>constructive</a:t>
            </a:r>
            <a:r>
              <a:rPr lang="da-DK" dirty="0"/>
              <a:t>, done by peers, non </a:t>
            </a:r>
            <a:r>
              <a:rPr lang="da-DK" dirty="0" err="1"/>
              <a:t>comparative</a:t>
            </a:r>
            <a:r>
              <a:rPr lang="da-DK" dirty="0"/>
              <a:t>, </a:t>
            </a:r>
            <a:r>
              <a:rPr lang="da-DK" dirty="0" err="1"/>
              <a:t>value-added</a:t>
            </a:r>
            <a:endParaRPr lang="da-DK" dirty="0"/>
          </a:p>
          <a:p>
            <a:r>
              <a:rPr lang="da-DK" b="1" dirty="0"/>
              <a:t>Positive stable engaged </a:t>
            </a:r>
            <a:r>
              <a:rPr lang="da-DK" b="1" dirty="0" smtClean="0"/>
              <a:t>identity</a:t>
            </a:r>
            <a:r>
              <a:rPr lang="da-DK" b="1" dirty="0"/>
              <a:t>?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33128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6C0C3-2CAD-F64C-BC84-FF88CA65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46F894-F2D8-794C-9796-783BFE71B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Extended abstract: 15th April 2019</a:t>
            </a:r>
          </a:p>
          <a:p>
            <a:r>
              <a:rPr lang="en-GB" dirty="0"/>
              <a:t>ENRESSH meeting Valencia, Sept 2019: full draft</a:t>
            </a:r>
          </a:p>
        </p:txBody>
      </p:sp>
    </p:spTree>
    <p:extLst>
      <p:ext uri="{BB962C8B-B14F-4D97-AF65-F5344CB8AC3E}">
        <p14:creationId xmlns:p14="http://schemas.microsoft.com/office/powerpoint/2010/main" val="1286153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703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Social Impact: Motivations of ECRs</vt:lpstr>
      <vt:lpstr>Acknowledgements</vt:lpstr>
      <vt:lpstr>Motivations of Early Career Researchers to engage in ‘impactful’ research</vt:lpstr>
      <vt:lpstr>Why is social impact important?  Why are you motivated?</vt:lpstr>
      <vt:lpstr>De-motivators/ Tensions</vt:lpstr>
      <vt:lpstr>What is specific to the situation of ECRs? </vt:lpstr>
      <vt:lpstr>Identities of ECRs?</vt:lpstr>
      <vt:lpstr>Evaluation &amp; the Engaged Academic: preliminary thoughts</vt:lpstr>
      <vt:lpstr>Next steps</vt:lpstr>
      <vt:lpstr>Feedback/ comments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ENRESSH CARES</dc:title>
  <dc:creator>Corina Balaban</dc:creator>
  <cp:lastModifiedBy>Corina Balaban</cp:lastModifiedBy>
  <cp:revision>31</cp:revision>
  <dcterms:created xsi:type="dcterms:W3CDTF">2019-02-26T16:06:15Z</dcterms:created>
  <dcterms:modified xsi:type="dcterms:W3CDTF">2019-03-07T09:09:59Z</dcterms:modified>
</cp:coreProperties>
</file>