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Lst>
  <p:notesMasterIdLst>
    <p:notesMasterId r:id="rId1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Lst>
  <p:sldSz cx="9144000" cy="6858000" type="screen4x3"/>
  <p:notesSz cx="6858000" cy="9144000"/>
  <p:embeddedFontLst>
    <p:embeddedFont>
      <p:font typeface="Calibri" panose="020F0502020204030204" pitchFamily="34" charset="0"/>
      <p:regular r:id="rId152"/>
      <p:bold r:id="rId153"/>
      <p:italic r:id="rId154"/>
      <p:boldItalic r:id="rId155"/>
    </p:embeddedFont>
    <p:embeddedFont>
      <p:font typeface="Corbel" panose="020B0503020204020204" pitchFamily="34" charset="0"/>
      <p:regular r:id="rId156"/>
      <p:bold r:id="rId157"/>
      <p:italic r:id="rId158"/>
      <p:boldItalic r:id="rId159"/>
    </p:embeddedFont>
    <p:embeddedFont>
      <p:font typeface="Garamond" panose="02020404030301010803" pitchFamily="18" charset="0"/>
      <p:regular r:id="rId160"/>
      <p:bold r:id="rId161"/>
      <p:italic r:id="rId162"/>
      <p:boldItalic r:id="rId163"/>
    </p:embeddedFont>
    <p:embeddedFont>
      <p:font typeface="Gill Sans" panose="020B0502020104020203" pitchFamily="34" charset="-79"/>
      <p:regular r:id="rId164"/>
      <p:bold r:id="rId1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F1737F-C04F-4D4F-9A9A-01CC6CB4555A}">
  <a:tblStyle styleId="{18F1737F-C04F-4D4F-9A9A-01CC6CB455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24"/>
  </p:normalViewPr>
  <p:slideViewPr>
    <p:cSldViewPr snapToGrid="0">
      <p:cViewPr varScale="1">
        <p:scale>
          <a:sx n="90" d="100"/>
          <a:sy n="90" d="100"/>
        </p:scale>
        <p:origin x="8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font" Target="fonts/font8.fntdata"/><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font" Target="fonts/font9.fntdata"/><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font" Target="fonts/font10.fntdata"/><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notesMaster" Target="notesMasters/notesMaster1.xml"/><Relationship Id="rId156" Type="http://schemas.openxmlformats.org/officeDocument/2006/relationships/font" Target="fonts/font5.fntdata"/><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font" Target="fonts/font6.fntdata"/><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font" Target="fonts/font12.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font" Target="fonts/font2.fntdata"/><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font" Target="fonts/font13.fntdata"/><Relationship Id="rId16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font" Target="fonts/font3.fntdata"/><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font" Target="fonts/font14.fntdata"/><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font" Target="fonts/font4.fntdata"/><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01d04e761_3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501d04e761_3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0" name="Google Shape;113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6" name="Google Shape;113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4d056ad032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4d056ad032_4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g4d056ad032_4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6" name="Google Shape;1156;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4d056ad032_4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g4d056ad032_4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8" name="Google Shape;116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1" name="Google Shape;118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525a2510c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525a2510c2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g525a2510c2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01d04e761_3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g501d04e761_3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525967d9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525967d95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g525967d95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525967d95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525967d956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g525967d956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51c200f1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51c200f1d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6" name="Google Shape;1226;g51c200f1d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2" name="Google Shape;123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4d04f209f8_7_75: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g4d04f209f8_7_75: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4d04f209f8_7_91: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5" name="Google Shape;1245;g4d04f209f8_7_91: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4d04f209f8_7_83: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g4d04f209f8_7_83: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501d04e761_3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501d04e761_3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4d04f209f8_7_99: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3" name="Google Shape;1263;g4d04f209f8_7_99: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4d04f209f8_7_107: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2" name="Google Shape;1272;g4d04f209f8_7_107: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4d04f209f8_7_115: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1" name="Google Shape;1281;g4d04f209f8_7_115: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4d04f209f8_7_123:notes"/>
          <p:cNvSpPr txBox="1">
            <a:spLocks noGrp="1"/>
          </p:cNvSpPr>
          <p:nvPr>
            <p:ph type="body" idx="1"/>
          </p:nvPr>
        </p:nvSpPr>
        <p:spPr>
          <a:xfrm>
            <a:off x="685782" y="4343380"/>
            <a:ext cx="5486385" cy="411479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0" name="Google Shape;1290;g4d04f209f8_7_123:notes"/>
          <p:cNvSpPr>
            <a:spLocks noGrp="1" noRot="1" noChangeAspect="1"/>
          </p:cNvSpPr>
          <p:nvPr>
            <p:ph type="sldImg" idx="2"/>
          </p:nvPr>
        </p:nvSpPr>
        <p:spPr>
          <a:xfrm>
            <a:off x="1714733" y="685780"/>
            <a:ext cx="3429164" cy="342899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4d056ad032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4d056ad032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2" name="Google Shape;1302;g4d056ad032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7" name="Google Shape;1307;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4" name="Google Shape;131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Show word document</a:t>
            </a:r>
            <a:endParaRPr/>
          </a:p>
        </p:txBody>
      </p:sp>
      <p:sp>
        <p:nvSpPr>
          <p:cNvPr id="1315" name="Google Shape;131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1" name="Google Shape;1321;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3" name="Google Shape;133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01d04e761_3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501d04e761_3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9" name="Google Shape;1339;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5" name="Google Shape;134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 have sent the template for reporting</a:t>
            </a:r>
            <a:endParaRPr/>
          </a:p>
        </p:txBody>
      </p:sp>
      <p:sp>
        <p:nvSpPr>
          <p:cNvPr id="1346" name="Google Shape;1346;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2" name="Google Shape;135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8" name="Google Shape;1358;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 have sent the template for reporting</a:t>
            </a:r>
            <a:endParaRPr/>
          </a:p>
        </p:txBody>
      </p:sp>
      <p:sp>
        <p:nvSpPr>
          <p:cNvPr id="1359" name="Google Shape;1359;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5" name="Google Shape;1365;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1" name="Google Shape;1371;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4" name="Google Shape;1384;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1" name="Google Shape;139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51de34235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51de342358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8" name="Google Shape;1398;g51de342358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3" name="Google Shape;1403;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7" name="Google Shape;141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4d0fc2bd8c_8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4d0fc2bd8c_8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7" name="Google Shape;1427;g4d0fc2bd8c_8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525e7e56e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525e7e56e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4" name="Google Shape;1434;g525e7e56ec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4d0fc2bd8c_8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4d0fc2bd8c_8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0" name="Google Shape;1440;g4d0fc2bd8c_8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6" name="Google Shape;1446;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4" name="Google Shape;1454;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1c200f25a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51c200f25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51c200f25a_0_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4cf750b4a7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4cf750b4a7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4cf750b4a7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g4cf750b4a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51c200f25a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g51c200f25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51c200f25a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g51c200f25a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51c200f25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51c200f25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51c200f25a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51c200f25a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1c200f25a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g51c200f25a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1c200f25a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51c200f25a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1c200f25a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51c200f25a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25a2510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25a2510c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525a2510c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4cf750b4a7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4cf750b4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cf750b4a7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4cf750b4a7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4cf750b4a7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4cf750b4a7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4cf750b4a7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g4cf750b4a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750b4a7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4cf750b4a7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1c200f25a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51c200f25a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51c200f25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51c200f25a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523e3dca38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g523e3dca38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523e3dca38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523e3dca3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523e3dca38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g523e3dca3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51d92fc17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g51d92fc17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4d04f209f8_3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4d04f209f8_3_19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4d04f209f8_3_2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g4d04f209f8_3_2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4d04f209f8_3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4d04f209f8_3_20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4d04f209f8_3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g4d04f209f8_3_2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4d04f209f8_3_2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g4d04f209f8_3_2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4d04f209f8_3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4d04f209f8_3_2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4d04f209f8_3_2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g4d04f209f8_3_2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4d04f209f8_3_2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4d04f209f8_3_2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4d04f209f8_3_2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g4d04f209f8_3_2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4d04f209f8_3_2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g4d04f209f8_3_2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4d04f209f8_3_2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3" name="Google Shape;1003;g4d04f209f8_3_2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4d04f209f8_3_2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0" name="Google Shape;1010;g4d04f209f8_3_2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4d04f209f8_3_2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g4d04f209f8_3_2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4d04f209f8_3_2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g4d04f209f8_3_2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525967d956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4" name="Google Shape;1044;g525967d956_6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525967d956_6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50" name="Google Shape;1050;g525967d956_6_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525967d956_6_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g525967d956_6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525967d956_6_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g525967d956_6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01d04e761_3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501d04e761_3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525967d956_6_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g525967d956_6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525967d956_6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525967d956_6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Also mention Linda’s presentation at EuroCRIS 2018</a:t>
            </a:r>
            <a:endParaRPr/>
          </a:p>
        </p:txBody>
      </p:sp>
      <p:sp>
        <p:nvSpPr>
          <p:cNvPr id="1075" name="Google Shape;1075;g525967d956_6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525967d956_6_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g525967d956_6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525967d956_6_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g525967d956_6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525967d956_6_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3" name="Google Shape;1093;g525967d956_6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25967d956_6_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9" name="Google Shape;1099;g525967d956_6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525967d956_6_5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g525967d956_6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6" name="Google Shape;1106;g525967d956_6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8" name="Google Shape;111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4" name="Google Shape;112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 name="Google Shape;17;p2"/>
          <p:cNvGrpSpPr/>
          <p:nvPr/>
        </p:nvGrpSpPr>
        <p:grpSpPr>
          <a:xfrm>
            <a:off x="284163" y="1577847"/>
            <a:ext cx="8576373" cy="137411"/>
            <a:chOff x="284163" y="1577847"/>
            <a:chExt cx="8576373" cy="137411"/>
          </a:xfrm>
        </p:grpSpPr>
        <p:sp>
          <p:nvSpPr>
            <p:cNvPr id="18" name="Google Shape;18;p2"/>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 name="Google Shape;21;p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23" name="Google Shape;23;p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268941" y="1298762"/>
            <a:ext cx="4069080" cy="116205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accent2"/>
              </a:buClr>
              <a:buSzPts val="3200"/>
              <a:buFont typeface="Corbel"/>
              <a:buNone/>
              <a:defRPr sz="32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1"/>
          <p:cNvSpPr txBox="1">
            <a:spLocks noGrp="1"/>
          </p:cNvSpPr>
          <p:nvPr>
            <p:ph type="body" idx="1"/>
          </p:nvPr>
        </p:nvSpPr>
        <p:spPr>
          <a:xfrm>
            <a:off x="4783567" y="914400"/>
            <a:ext cx="4069080" cy="5211763"/>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124" name="Google Shape;124;p11"/>
          <p:cNvSpPr txBox="1">
            <a:spLocks noGrp="1"/>
          </p:cNvSpPr>
          <p:nvPr>
            <p:ph type="body" idx="2"/>
          </p:nvPr>
        </p:nvSpPr>
        <p:spPr>
          <a:xfrm>
            <a:off x="268941" y="2456329"/>
            <a:ext cx="4069080" cy="3182472"/>
          </a:xfrm>
          <a:prstGeom prst="rect">
            <a:avLst/>
          </a:prstGeom>
          <a:noFill/>
          <a:ln>
            <a:noFill/>
          </a:ln>
        </p:spPr>
        <p:txBody>
          <a:bodyPr spcFirstLastPara="1" wrap="square" lIns="91425" tIns="45700" rIns="91425" bIns="45700" anchor="t" anchorCtr="0"/>
          <a:lstStyle>
            <a:lvl1pPr marL="457200" lvl="0" indent="-228600" algn="ctr">
              <a:spcBef>
                <a:spcPts val="600"/>
              </a:spcBef>
              <a:spcAft>
                <a:spcPts val="0"/>
              </a:spcAft>
              <a:buSzPts val="1620"/>
              <a:buNone/>
              <a:defRPr sz="1800"/>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125" name="Google Shape;125;p1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128" name="Google Shape;128;p11"/>
          <p:cNvGrpSpPr/>
          <p:nvPr/>
        </p:nvGrpSpPr>
        <p:grpSpPr>
          <a:xfrm>
            <a:off x="284163" y="452718"/>
            <a:ext cx="8576373" cy="137411"/>
            <a:chOff x="284163" y="1577847"/>
            <a:chExt cx="8576373" cy="137411"/>
          </a:xfrm>
        </p:grpSpPr>
        <p:sp>
          <p:nvSpPr>
            <p:cNvPr id="129" name="Google Shape;129;p11"/>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1"/>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1"/>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32"/>
        <p:cNvGrpSpPr/>
        <p:nvPr/>
      </p:nvGrpSpPr>
      <p:grpSpPr>
        <a:xfrm>
          <a:off x="0" y="0"/>
          <a:ext cx="0" cy="0"/>
          <a:chOff x="0" y="0"/>
          <a:chExt cx="0" cy="0"/>
        </a:xfrm>
      </p:grpSpPr>
      <p:sp>
        <p:nvSpPr>
          <p:cNvPr id="133" name="Google Shape;133;p12"/>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134" name="Google Shape;134;p12"/>
          <p:cNvGrpSpPr/>
          <p:nvPr/>
        </p:nvGrpSpPr>
        <p:grpSpPr>
          <a:xfrm>
            <a:off x="284163" y="6263389"/>
            <a:ext cx="8576373" cy="137411"/>
            <a:chOff x="284163" y="1759424"/>
            <a:chExt cx="8576373" cy="137411"/>
          </a:xfrm>
        </p:grpSpPr>
        <p:sp>
          <p:nvSpPr>
            <p:cNvPr id="135" name="Google Shape;135;p12"/>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2"/>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2"/>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8" name="Google Shape;138;p12"/>
          <p:cNvSpPr txBox="1">
            <a:spLocks noGrp="1"/>
          </p:cNvSpPr>
          <p:nvPr>
            <p:ph type="title"/>
          </p:nvPr>
        </p:nvSpPr>
        <p:spPr>
          <a:xfrm>
            <a:off x="363071" y="4800600"/>
            <a:ext cx="836024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2"/>
          <p:cNvSpPr>
            <a:spLocks noGrp="1"/>
          </p:cNvSpPr>
          <p:nvPr>
            <p:ph type="pic" idx="2"/>
          </p:nvPr>
        </p:nvSpPr>
        <p:spPr>
          <a:xfrm>
            <a:off x="284163" y="457199"/>
            <a:ext cx="8577072" cy="4352544"/>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40" name="Google Shape;140;p12"/>
          <p:cNvSpPr txBox="1">
            <a:spLocks noGrp="1"/>
          </p:cNvSpPr>
          <p:nvPr>
            <p:ph type="body" idx="1"/>
          </p:nvPr>
        </p:nvSpPr>
        <p:spPr>
          <a:xfrm>
            <a:off x="419099" y="5367338"/>
            <a:ext cx="8304213"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141" name="Google Shape;141;p1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vec légende, alt.">
  <p:cSld name="Image avec légende, alt.">
    <p:spTree>
      <p:nvGrpSpPr>
        <p:cNvPr id="1" name="Shape 144"/>
        <p:cNvGrpSpPr/>
        <p:nvPr/>
      </p:nvGrpSpPr>
      <p:grpSpPr>
        <a:xfrm>
          <a:off x="0" y="0"/>
          <a:ext cx="0" cy="0"/>
          <a:chOff x="0" y="0"/>
          <a:chExt cx="0" cy="0"/>
        </a:xfrm>
      </p:grpSpPr>
      <p:grpSp>
        <p:nvGrpSpPr>
          <p:cNvPr id="145" name="Google Shape;145;p13"/>
          <p:cNvGrpSpPr/>
          <p:nvPr/>
        </p:nvGrpSpPr>
        <p:grpSpPr>
          <a:xfrm>
            <a:off x="284163" y="4280647"/>
            <a:ext cx="8576373" cy="137411"/>
            <a:chOff x="284163" y="1759424"/>
            <a:chExt cx="8576373" cy="137411"/>
          </a:xfrm>
        </p:grpSpPr>
        <p:sp>
          <p:nvSpPr>
            <p:cNvPr id="146" name="Google Shape;146;p13"/>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3"/>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3"/>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9" name="Google Shape;149;p13"/>
          <p:cNvSpPr txBox="1">
            <a:spLocks noGrp="1"/>
          </p:cNvSpPr>
          <p:nvPr>
            <p:ph type="title"/>
          </p:nvPr>
        </p:nvSpPr>
        <p:spPr>
          <a:xfrm>
            <a:off x="363071" y="4778189"/>
            <a:ext cx="836024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2"/>
              </a:buClr>
              <a:buSzPts val="2800"/>
              <a:buFont typeface="Corbel"/>
              <a:buNone/>
              <a:defRPr sz="2800"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3"/>
          <p:cNvSpPr>
            <a:spLocks noGrp="1"/>
          </p:cNvSpPr>
          <p:nvPr>
            <p:ph type="pic" idx="2"/>
          </p:nvPr>
        </p:nvSpPr>
        <p:spPr>
          <a:xfrm>
            <a:off x="284163" y="457200"/>
            <a:ext cx="8577072" cy="382219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51" name="Google Shape;151;p13"/>
          <p:cNvSpPr txBox="1">
            <a:spLocks noGrp="1"/>
          </p:cNvSpPr>
          <p:nvPr>
            <p:ph type="body" idx="1"/>
          </p:nvPr>
        </p:nvSpPr>
        <p:spPr>
          <a:xfrm>
            <a:off x="419099" y="5344927"/>
            <a:ext cx="8304213"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rgbClr val="262626"/>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152" name="Google Shape;152;p1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u, image et légende">
  <p:cSld name="Contenu, image et légende">
    <p:spTree>
      <p:nvGrpSpPr>
        <p:cNvPr id="1" name="Shape 155"/>
        <p:cNvGrpSpPr/>
        <p:nvPr/>
      </p:nvGrpSpPr>
      <p:grpSpPr>
        <a:xfrm>
          <a:off x="0" y="0"/>
          <a:ext cx="0" cy="0"/>
          <a:chOff x="0" y="0"/>
          <a:chExt cx="0" cy="0"/>
        </a:xfrm>
      </p:grpSpPr>
      <p:sp>
        <p:nvSpPr>
          <p:cNvPr id="156" name="Google Shape;156;p14"/>
          <p:cNvSpPr txBox="1">
            <a:spLocks noGrp="1"/>
          </p:cNvSpPr>
          <p:nvPr>
            <p:ph type="body" idx="1"/>
          </p:nvPr>
        </p:nvSpPr>
        <p:spPr>
          <a:xfrm>
            <a:off x="3657600" y="914400"/>
            <a:ext cx="5195047" cy="5211763"/>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157" name="Google Shape;157;p1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14"/>
          <p:cNvSpPr/>
          <p:nvPr/>
        </p:nvSpPr>
        <p:spPr>
          <a:xfrm>
            <a:off x="284163" y="4267200"/>
            <a:ext cx="2743200" cy="2120153"/>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sp>
        <p:nvSpPr>
          <p:cNvPr id="161" name="Google Shape;161;p14"/>
          <p:cNvSpPr txBox="1">
            <a:spLocks noGrp="1"/>
          </p:cNvSpPr>
          <p:nvPr>
            <p:ph type="body" idx="2"/>
          </p:nvPr>
        </p:nvSpPr>
        <p:spPr>
          <a:xfrm>
            <a:off x="419101" y="4953001"/>
            <a:ext cx="2472017" cy="1246094"/>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162" name="Google Shape;162;p14"/>
          <p:cNvSpPr txBox="1">
            <a:spLocks noGrp="1"/>
          </p:cNvSpPr>
          <p:nvPr>
            <p:ph type="title"/>
          </p:nvPr>
        </p:nvSpPr>
        <p:spPr>
          <a:xfrm>
            <a:off x="410764" y="4419600"/>
            <a:ext cx="2475395" cy="51098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000"/>
              <a:buFont typeface="Corbel"/>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14"/>
          <p:cNvSpPr>
            <a:spLocks noGrp="1"/>
          </p:cNvSpPr>
          <p:nvPr>
            <p:ph type="pic" idx="3"/>
          </p:nvPr>
        </p:nvSpPr>
        <p:spPr>
          <a:xfrm>
            <a:off x="284164" y="594360"/>
            <a:ext cx="2743200" cy="3675888"/>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grpSp>
        <p:nvGrpSpPr>
          <p:cNvPr id="164" name="Google Shape;164;p14"/>
          <p:cNvGrpSpPr/>
          <p:nvPr/>
        </p:nvGrpSpPr>
        <p:grpSpPr>
          <a:xfrm>
            <a:off x="284163" y="461682"/>
            <a:ext cx="8576373" cy="137411"/>
            <a:chOff x="284163" y="1759424"/>
            <a:chExt cx="8576373" cy="137411"/>
          </a:xfrm>
        </p:grpSpPr>
        <p:sp>
          <p:nvSpPr>
            <p:cNvPr id="165" name="Google Shape;165;p14"/>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4"/>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4"/>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images avec légende">
  <p:cSld name="3 images avec légende">
    <p:spTree>
      <p:nvGrpSpPr>
        <p:cNvPr id="1" name="Shape 168"/>
        <p:cNvGrpSpPr/>
        <p:nvPr/>
      </p:nvGrpSpPr>
      <p:grpSpPr>
        <a:xfrm>
          <a:off x="0" y="0"/>
          <a:ext cx="0" cy="0"/>
          <a:chOff x="0" y="0"/>
          <a:chExt cx="0" cy="0"/>
        </a:xfrm>
      </p:grpSpPr>
      <p:sp>
        <p:nvSpPr>
          <p:cNvPr id="169" name="Google Shape;169;p15"/>
          <p:cNvSpPr/>
          <p:nvPr/>
        </p:nvSpPr>
        <p:spPr>
          <a:xfrm>
            <a:off x="3021013" y="4801575"/>
            <a:ext cx="583723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170" name="Google Shape;170;p15"/>
          <p:cNvGrpSpPr/>
          <p:nvPr/>
        </p:nvGrpSpPr>
        <p:grpSpPr>
          <a:xfrm>
            <a:off x="284163" y="6263389"/>
            <a:ext cx="8576373" cy="137411"/>
            <a:chOff x="284163" y="1759424"/>
            <a:chExt cx="8576373" cy="137411"/>
          </a:xfrm>
        </p:grpSpPr>
        <p:sp>
          <p:nvSpPr>
            <p:cNvPr id="171" name="Google Shape;171;p15"/>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5"/>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5"/>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4" name="Google Shape;174;p15"/>
          <p:cNvSpPr txBox="1">
            <a:spLocks noGrp="1"/>
          </p:cNvSpPr>
          <p:nvPr>
            <p:ph type="title"/>
          </p:nvPr>
        </p:nvSpPr>
        <p:spPr>
          <a:xfrm>
            <a:off x="3031661" y="4800600"/>
            <a:ext cx="5691651"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5"/>
          <p:cNvSpPr>
            <a:spLocks noGrp="1"/>
          </p:cNvSpPr>
          <p:nvPr>
            <p:ph type="pic" idx="2"/>
          </p:nvPr>
        </p:nvSpPr>
        <p:spPr>
          <a:xfrm>
            <a:off x="3021014" y="457199"/>
            <a:ext cx="5833872" cy="4352544"/>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76" name="Google Shape;176;p15"/>
          <p:cNvSpPr txBox="1">
            <a:spLocks noGrp="1"/>
          </p:cNvSpPr>
          <p:nvPr>
            <p:ph type="body" idx="1"/>
          </p:nvPr>
        </p:nvSpPr>
        <p:spPr>
          <a:xfrm>
            <a:off x="3069805" y="5367338"/>
            <a:ext cx="5653507"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177" name="Google Shape;177;p15"/>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5"/>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5"/>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15"/>
          <p:cNvSpPr>
            <a:spLocks noGrp="1"/>
          </p:cNvSpPr>
          <p:nvPr>
            <p:ph type="pic" idx="3"/>
          </p:nvPr>
        </p:nvSpPr>
        <p:spPr>
          <a:xfrm>
            <a:off x="284164" y="457200"/>
            <a:ext cx="2736850" cy="290779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181" name="Google Shape;181;p15"/>
          <p:cNvSpPr>
            <a:spLocks noGrp="1"/>
          </p:cNvSpPr>
          <p:nvPr>
            <p:ph type="pic" idx="4"/>
          </p:nvPr>
        </p:nvSpPr>
        <p:spPr>
          <a:xfrm>
            <a:off x="284164" y="3364992"/>
            <a:ext cx="2736850" cy="2898648"/>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82"/>
        <p:cNvGrpSpPr/>
        <p:nvPr/>
      </p:nvGrpSpPr>
      <p:grpSpPr>
        <a:xfrm>
          <a:off x="0" y="0"/>
          <a:ext cx="0" cy="0"/>
          <a:chOff x="0" y="0"/>
          <a:chExt cx="0" cy="0"/>
        </a:xfrm>
      </p:grpSpPr>
      <p:sp>
        <p:nvSpPr>
          <p:cNvPr id="183" name="Google Shape;183;p16"/>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4" name="Google Shape;184;p16"/>
          <p:cNvGrpSpPr/>
          <p:nvPr/>
        </p:nvGrpSpPr>
        <p:grpSpPr>
          <a:xfrm>
            <a:off x="284163" y="1577847"/>
            <a:ext cx="8576373" cy="137411"/>
            <a:chOff x="284163" y="1577847"/>
            <a:chExt cx="8576373" cy="137411"/>
          </a:xfrm>
        </p:grpSpPr>
        <p:sp>
          <p:nvSpPr>
            <p:cNvPr id="185" name="Google Shape;185;p16"/>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6"/>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6"/>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8" name="Google Shape;188;p1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6"/>
          <p:cNvSpPr txBox="1">
            <a:spLocks noGrp="1"/>
          </p:cNvSpPr>
          <p:nvPr>
            <p:ph type="body" idx="1"/>
          </p:nvPr>
        </p:nvSpPr>
        <p:spPr>
          <a:xfrm rot="5400000">
            <a:off x="2564607" y="-146843"/>
            <a:ext cx="4013200" cy="8574087"/>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190" name="Google Shape;190;p1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93"/>
        <p:cNvGrpSpPr/>
        <p:nvPr/>
      </p:nvGrpSpPr>
      <p:grpSpPr>
        <a:xfrm>
          <a:off x="0" y="0"/>
          <a:ext cx="0" cy="0"/>
          <a:chOff x="0" y="0"/>
          <a:chExt cx="0" cy="0"/>
        </a:xfrm>
      </p:grpSpPr>
      <p:sp>
        <p:nvSpPr>
          <p:cNvPr id="194" name="Google Shape;194;p17"/>
          <p:cNvSpPr/>
          <p:nvPr/>
        </p:nvSpPr>
        <p:spPr>
          <a:xfrm rot="5400000">
            <a:off x="5313882" y="2857535"/>
            <a:ext cx="5934615"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7"/>
          <p:cNvSpPr txBox="1">
            <a:spLocks noGrp="1"/>
          </p:cNvSpPr>
          <p:nvPr>
            <p:ph type="title"/>
          </p:nvPr>
        </p:nvSpPr>
        <p:spPr>
          <a:xfrm rot="5400000">
            <a:off x="5219069" y="2949131"/>
            <a:ext cx="5921375" cy="969264"/>
          </a:xfrm>
          <a:prstGeom prst="rect">
            <a:avLst/>
          </a:prstGeom>
          <a:solidFill>
            <a:srgbClr val="262626">
              <a:alpha val="69803"/>
            </a:srgbClr>
          </a:solidFill>
          <a:ln>
            <a:noFill/>
          </a:ln>
        </p:spPr>
        <p:txBody>
          <a:bodyPr spcFirstLastPara="1" wrap="square" lIns="91425" tIns="45700" rIns="91425" bIns="45700" anchor="ctr" anchorCtr="0"/>
          <a:lstStyle>
            <a:lvl1pPr lvl="0" algn="l">
              <a:spcBef>
                <a:spcPts val="0"/>
              </a:spcBef>
              <a:spcAft>
                <a:spcPts val="0"/>
              </a:spcAft>
              <a:buClr>
                <a:schemeClr val="lt1"/>
              </a:buClr>
              <a:buSzPts val="3400"/>
              <a:buFont typeface="Corbe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7"/>
          <p:cNvSpPr txBox="1">
            <a:spLocks noGrp="1"/>
          </p:cNvSpPr>
          <p:nvPr>
            <p:ph type="body" idx="1"/>
          </p:nvPr>
        </p:nvSpPr>
        <p:spPr>
          <a:xfrm rot="5400000">
            <a:off x="564357" y="177006"/>
            <a:ext cx="5937250" cy="6497637"/>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197" name="Google Shape;197;p1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00" name="Google Shape;200;p17"/>
          <p:cNvGrpSpPr/>
          <p:nvPr/>
        </p:nvGrpSpPr>
        <p:grpSpPr>
          <a:xfrm rot="5400000">
            <a:off x="4658724" y="3355723"/>
            <a:ext cx="5934456" cy="137411"/>
            <a:chOff x="284163" y="1577847"/>
            <a:chExt cx="8576373" cy="137411"/>
          </a:xfrm>
        </p:grpSpPr>
        <p:sp>
          <p:nvSpPr>
            <p:cNvPr id="201" name="Google Shape;201;p17"/>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7"/>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7"/>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0"/>
        <p:cNvGrpSpPr/>
        <p:nvPr/>
      </p:nvGrpSpPr>
      <p:grpSpPr>
        <a:xfrm>
          <a:off x="0" y="0"/>
          <a:ext cx="0" cy="0"/>
          <a:chOff x="0" y="0"/>
          <a:chExt cx="0" cy="0"/>
        </a:xfrm>
      </p:grpSpPr>
      <p:sp>
        <p:nvSpPr>
          <p:cNvPr id="211" name="Google Shape;211;p19"/>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2" name="Google Shape;212;p19"/>
          <p:cNvGrpSpPr/>
          <p:nvPr/>
        </p:nvGrpSpPr>
        <p:grpSpPr>
          <a:xfrm>
            <a:off x="284163" y="1577847"/>
            <a:ext cx="8576373" cy="137411"/>
            <a:chOff x="284163" y="1577847"/>
            <a:chExt cx="8576373" cy="137411"/>
          </a:xfrm>
        </p:grpSpPr>
        <p:sp>
          <p:nvSpPr>
            <p:cNvPr id="213" name="Google Shape;213;p19"/>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19"/>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19"/>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6" name="Google Shape;216;p1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19"/>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218" name="Google Shape;218;p1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21"/>
        <p:cNvGrpSpPr/>
        <p:nvPr/>
      </p:nvGrpSpPr>
      <p:grpSpPr>
        <a:xfrm>
          <a:off x="0" y="0"/>
          <a:ext cx="0" cy="0"/>
          <a:chOff x="0" y="0"/>
          <a:chExt cx="0" cy="0"/>
        </a:xfrm>
      </p:grpSpPr>
      <p:sp>
        <p:nvSpPr>
          <p:cNvPr id="222" name="Google Shape;222;p20"/>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3" name="Google Shape;223;p20"/>
          <p:cNvGrpSpPr/>
          <p:nvPr/>
        </p:nvGrpSpPr>
        <p:grpSpPr>
          <a:xfrm>
            <a:off x="284163" y="1577847"/>
            <a:ext cx="8576373" cy="137411"/>
            <a:chOff x="284163" y="1577847"/>
            <a:chExt cx="8576373" cy="137411"/>
          </a:xfrm>
        </p:grpSpPr>
        <p:sp>
          <p:nvSpPr>
            <p:cNvPr id="224" name="Google Shape;224;p20"/>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20"/>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0"/>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7" name="Google Shape;227;p2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0"/>
          <p:cNvSpPr txBox="1">
            <a:spLocks noGrp="1"/>
          </p:cNvSpPr>
          <p:nvPr>
            <p:ph type="body" idx="1"/>
          </p:nvPr>
        </p:nvSpPr>
        <p:spPr>
          <a:xfrm>
            <a:off x="403412" y="2151063"/>
            <a:ext cx="3931920" cy="3975100"/>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229" name="Google Shape;229;p20"/>
          <p:cNvSpPr txBox="1">
            <a:spLocks noGrp="1"/>
          </p:cNvSpPr>
          <p:nvPr>
            <p:ph type="body" idx="2"/>
          </p:nvPr>
        </p:nvSpPr>
        <p:spPr>
          <a:xfrm>
            <a:off x="4778188" y="2151063"/>
            <a:ext cx="3931920" cy="3975100"/>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230" name="Google Shape;230;p2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2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33"/>
        <p:cNvGrpSpPr/>
        <p:nvPr/>
      </p:nvGrpSpPr>
      <p:grpSpPr>
        <a:xfrm>
          <a:off x="0" y="0"/>
          <a:ext cx="0" cy="0"/>
          <a:chOff x="0" y="0"/>
          <a:chExt cx="0" cy="0"/>
        </a:xfrm>
      </p:grpSpPr>
      <p:sp>
        <p:nvSpPr>
          <p:cNvPr id="234" name="Google Shape;234;p2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2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2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7" name="Google Shape;237;p21"/>
          <p:cNvSpPr/>
          <p:nvPr/>
        </p:nvSpPr>
        <p:spPr>
          <a:xfrm>
            <a:off x="284163" y="444728"/>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238" name="Google Shape;238;p21"/>
          <p:cNvGrpSpPr/>
          <p:nvPr/>
        </p:nvGrpSpPr>
        <p:grpSpPr>
          <a:xfrm>
            <a:off x="284163" y="1906542"/>
            <a:ext cx="8576373" cy="137411"/>
            <a:chOff x="284163" y="1759424"/>
            <a:chExt cx="8576373" cy="137411"/>
          </a:xfrm>
        </p:grpSpPr>
        <p:sp>
          <p:nvSpPr>
            <p:cNvPr id="239" name="Google Shape;239;p21"/>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21"/>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1"/>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2" name="Google Shape;242;p21"/>
          <p:cNvSpPr txBox="1"/>
          <p:nvPr/>
        </p:nvSpPr>
        <p:spPr>
          <a:xfrm>
            <a:off x="8230889" y="444728"/>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243" name="Google Shape;243;p21"/>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lstStyle>
            <a:lvl1pPr lvl="0" algn="l">
              <a:lnSpc>
                <a:spcPct val="109523"/>
              </a:lnSpc>
              <a:spcBef>
                <a:spcPts val="0"/>
              </a:spcBef>
              <a:spcAft>
                <a:spcPts val="0"/>
              </a:spcAft>
              <a:buClr>
                <a:schemeClr val="lt1"/>
              </a:buClr>
              <a:buSzPts val="4200"/>
              <a:buFont typeface="Corbel"/>
              <a:buNone/>
              <a:defRPr sz="42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21"/>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rgbClr val="A5A5A5"/>
              </a:buClr>
              <a:buSzPts val="1620"/>
              <a:buFont typeface="Noto Sans Symbols"/>
              <a:buNone/>
              <a:defRPr sz="1800">
                <a:solidFill>
                  <a:schemeClr val="lt1"/>
                </a:solidFill>
                <a:latin typeface="Calibri"/>
                <a:ea typeface="Calibri"/>
                <a:cs typeface="Calibri"/>
                <a:sym typeface="Calibri"/>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a:endParaRPr/>
          </a:p>
        </p:txBody>
      </p:sp>
      <p:sp>
        <p:nvSpPr>
          <p:cNvPr id="245" name="Google Shape;245;p21"/>
          <p:cNvSpPr/>
          <p:nvPr/>
        </p:nvSpPr>
        <p:spPr>
          <a:xfrm>
            <a:off x="284163" y="6227064"/>
            <a:ext cx="8574087" cy="173736"/>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
          <p:cNvSpPr/>
          <p:nvPr/>
        </p:nvSpPr>
        <p:spPr>
          <a:xfrm>
            <a:off x="284163" y="444728"/>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31" name="Google Shape;31;p3"/>
          <p:cNvGrpSpPr/>
          <p:nvPr/>
        </p:nvGrpSpPr>
        <p:grpSpPr>
          <a:xfrm>
            <a:off x="284163" y="1906542"/>
            <a:ext cx="8576373" cy="137411"/>
            <a:chOff x="284163" y="1759424"/>
            <a:chExt cx="8576373" cy="137411"/>
          </a:xfrm>
        </p:grpSpPr>
        <p:sp>
          <p:nvSpPr>
            <p:cNvPr id="32" name="Google Shape;32;p3"/>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3"/>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3"/>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5" name="Google Shape;35;p3"/>
          <p:cNvSpPr txBox="1"/>
          <p:nvPr/>
        </p:nvSpPr>
        <p:spPr>
          <a:xfrm>
            <a:off x="8230889" y="444728"/>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0" i="0" u="none" strike="noStrike" cap="none">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36" name="Google Shape;36;p3"/>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lstStyle>
            <a:lvl1pPr lvl="0" algn="l">
              <a:lnSpc>
                <a:spcPct val="109523"/>
              </a:lnSpc>
              <a:spcBef>
                <a:spcPts val="0"/>
              </a:spcBef>
              <a:spcAft>
                <a:spcPts val="0"/>
              </a:spcAft>
              <a:buClr>
                <a:schemeClr val="lt1"/>
              </a:buClr>
              <a:buSzPts val="4200"/>
              <a:buFont typeface="Corbel"/>
              <a:buNone/>
              <a:defRPr sz="42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rgbClr val="A5A5A5"/>
              </a:buClr>
              <a:buSzPts val="1620"/>
              <a:buFont typeface="Noto Sans Symbols"/>
              <a:buNone/>
              <a:defRPr sz="1800">
                <a:solidFill>
                  <a:schemeClr val="lt1"/>
                </a:solidFill>
                <a:latin typeface="Calibri"/>
                <a:ea typeface="Calibri"/>
                <a:cs typeface="Calibri"/>
                <a:sym typeface="Calibri"/>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a:endParaRPr/>
          </a:p>
        </p:txBody>
      </p:sp>
      <p:sp>
        <p:nvSpPr>
          <p:cNvPr id="38" name="Google Shape;38;p3"/>
          <p:cNvSpPr/>
          <p:nvPr/>
        </p:nvSpPr>
        <p:spPr>
          <a:xfrm>
            <a:off x="284163" y="6227064"/>
            <a:ext cx="8574087" cy="173736"/>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sitive de titre avec image">
  <p:cSld name="Diapositive de titre avec image">
    <p:spTree>
      <p:nvGrpSpPr>
        <p:cNvPr id="1" name="Shape 246"/>
        <p:cNvGrpSpPr/>
        <p:nvPr/>
      </p:nvGrpSpPr>
      <p:grpSpPr>
        <a:xfrm>
          <a:off x="0" y="0"/>
          <a:ext cx="0" cy="0"/>
          <a:chOff x="0" y="0"/>
          <a:chExt cx="0" cy="0"/>
        </a:xfrm>
      </p:grpSpPr>
      <p:sp>
        <p:nvSpPr>
          <p:cNvPr id="247" name="Google Shape;247;p22"/>
          <p:cNvSpPr/>
          <p:nvPr/>
        </p:nvSpPr>
        <p:spPr>
          <a:xfrm>
            <a:off x="284163" y="444728"/>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sp>
        <p:nvSpPr>
          <p:cNvPr id="248" name="Google Shape;248;p2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2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51" name="Google Shape;251;p22"/>
          <p:cNvSpPr>
            <a:spLocks noGrp="1"/>
          </p:cNvSpPr>
          <p:nvPr>
            <p:ph type="pic" idx="2"/>
          </p:nvPr>
        </p:nvSpPr>
        <p:spPr>
          <a:xfrm>
            <a:off x="284162" y="2017058"/>
            <a:ext cx="8574087" cy="4377391"/>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52" name="Google Shape;252;p22"/>
          <p:cNvSpPr txBox="1">
            <a:spLocks noGrp="1"/>
          </p:cNvSpPr>
          <p:nvPr>
            <p:ph type="subTitle" idx="1"/>
          </p:nvPr>
        </p:nvSpPr>
        <p:spPr>
          <a:xfrm>
            <a:off x="472420" y="1532965"/>
            <a:ext cx="7754284" cy="484094"/>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620"/>
              <a:buNone/>
              <a:defRPr sz="1800">
                <a:solidFill>
                  <a:schemeClr val="lt1"/>
                </a:solidFill>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a:endParaRPr/>
          </a:p>
        </p:txBody>
      </p:sp>
      <p:grpSp>
        <p:nvGrpSpPr>
          <p:cNvPr id="253" name="Google Shape;253;p22"/>
          <p:cNvGrpSpPr/>
          <p:nvPr/>
        </p:nvGrpSpPr>
        <p:grpSpPr>
          <a:xfrm>
            <a:off x="284163" y="1906542"/>
            <a:ext cx="8576373" cy="137411"/>
            <a:chOff x="284163" y="1759424"/>
            <a:chExt cx="8576373" cy="137411"/>
          </a:xfrm>
        </p:grpSpPr>
        <p:sp>
          <p:nvSpPr>
            <p:cNvPr id="254" name="Google Shape;254;p22"/>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2"/>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2"/>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57" name="Google Shape;257;p22"/>
          <p:cNvSpPr txBox="1"/>
          <p:nvPr/>
        </p:nvSpPr>
        <p:spPr>
          <a:xfrm>
            <a:off x="8230889" y="444728"/>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258" name="Google Shape;258;p22"/>
          <p:cNvSpPr txBox="1">
            <a:spLocks noGrp="1"/>
          </p:cNvSpPr>
          <p:nvPr>
            <p:ph type="ctrTitle"/>
          </p:nvPr>
        </p:nvSpPr>
        <p:spPr>
          <a:xfrm>
            <a:off x="418633" y="444728"/>
            <a:ext cx="7810967" cy="1088237"/>
          </a:xfrm>
          <a:prstGeom prst="rect">
            <a:avLst/>
          </a:prstGeom>
          <a:noFill/>
          <a:ln>
            <a:noFill/>
          </a:ln>
        </p:spPr>
        <p:txBody>
          <a:bodyPr spcFirstLastPara="1" wrap="square" lIns="91425" tIns="45700" rIns="91425" bIns="45700" anchor="b" anchorCtr="0"/>
          <a:lstStyle>
            <a:lvl1pPr lvl="0" algn="l">
              <a:lnSpc>
                <a:spcPct val="109523"/>
              </a:lnSpc>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259"/>
        <p:cNvGrpSpPr/>
        <p:nvPr/>
      </p:nvGrpSpPr>
      <p:grpSpPr>
        <a:xfrm>
          <a:off x="0" y="0"/>
          <a:ext cx="0" cy="0"/>
          <a:chOff x="0" y="0"/>
          <a:chExt cx="0" cy="0"/>
        </a:xfrm>
      </p:grpSpPr>
      <p:sp>
        <p:nvSpPr>
          <p:cNvPr id="260" name="Google Shape;260;p23"/>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261" name="Google Shape;261;p23"/>
          <p:cNvGrpSpPr/>
          <p:nvPr/>
        </p:nvGrpSpPr>
        <p:grpSpPr>
          <a:xfrm>
            <a:off x="284163" y="6263389"/>
            <a:ext cx="8576373" cy="137411"/>
            <a:chOff x="284163" y="1759424"/>
            <a:chExt cx="8576373" cy="137411"/>
          </a:xfrm>
        </p:grpSpPr>
        <p:sp>
          <p:nvSpPr>
            <p:cNvPr id="262" name="Google Shape;262;p23"/>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3"/>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3"/>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5" name="Google Shape;265;p23"/>
          <p:cNvSpPr txBox="1"/>
          <p:nvPr/>
        </p:nvSpPr>
        <p:spPr>
          <a:xfrm>
            <a:off x="8230889" y="4801575"/>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266" name="Google Shape;266;p23"/>
          <p:cNvSpPr txBox="1">
            <a:spLocks noGrp="1"/>
          </p:cNvSpPr>
          <p:nvPr>
            <p:ph type="title"/>
          </p:nvPr>
        </p:nvSpPr>
        <p:spPr>
          <a:xfrm>
            <a:off x="429768" y="4814125"/>
            <a:ext cx="7772400" cy="105156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200"/>
              <a:buFont typeface="Corbel"/>
              <a:buNone/>
              <a:defRPr sz="42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23"/>
          <p:cNvSpPr txBox="1">
            <a:spLocks noGrp="1"/>
          </p:cNvSpPr>
          <p:nvPr>
            <p:ph type="body" idx="1"/>
          </p:nvPr>
        </p:nvSpPr>
        <p:spPr>
          <a:xfrm>
            <a:off x="475488" y="5861304"/>
            <a:ext cx="7735824" cy="402336"/>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620"/>
              <a:buNone/>
              <a:defRPr sz="1800">
                <a:solidFill>
                  <a:schemeClr val="lt1"/>
                </a:solidFill>
                <a:latin typeface="Calibri"/>
                <a:ea typeface="Calibri"/>
                <a:cs typeface="Calibri"/>
                <a:sym typeface="Calibri"/>
              </a:defRPr>
            </a:lvl1pPr>
            <a:lvl2pPr marL="914400" lvl="1" indent="-228600" algn="l">
              <a:spcBef>
                <a:spcPts val="600"/>
              </a:spcBef>
              <a:spcAft>
                <a:spcPts val="0"/>
              </a:spcAft>
              <a:buSzPts val="1620"/>
              <a:buNone/>
              <a:defRPr sz="1800">
                <a:solidFill>
                  <a:srgbClr val="888888"/>
                </a:solidFill>
              </a:defRPr>
            </a:lvl2pPr>
            <a:lvl3pPr marL="1371600" lvl="2" indent="-228600" algn="l">
              <a:spcBef>
                <a:spcPts val="600"/>
              </a:spcBef>
              <a:spcAft>
                <a:spcPts val="0"/>
              </a:spcAft>
              <a:buSzPts val="1440"/>
              <a:buNone/>
              <a:defRPr sz="1600">
                <a:solidFill>
                  <a:srgbClr val="888888"/>
                </a:solidFill>
              </a:defRPr>
            </a:lvl3pPr>
            <a:lvl4pPr marL="1828800" lvl="3" indent="-228600" algn="l">
              <a:spcBef>
                <a:spcPts val="600"/>
              </a:spcBef>
              <a:spcAft>
                <a:spcPts val="0"/>
              </a:spcAft>
              <a:buSzPts val="1260"/>
              <a:buNone/>
              <a:defRPr sz="1400">
                <a:solidFill>
                  <a:srgbClr val="888888"/>
                </a:solidFill>
              </a:defRPr>
            </a:lvl4pPr>
            <a:lvl5pPr marL="2286000" lvl="4" indent="-228600" algn="l">
              <a:spcBef>
                <a:spcPts val="600"/>
              </a:spcBef>
              <a:spcAft>
                <a:spcPts val="0"/>
              </a:spcAft>
              <a:buSzPts val="1260"/>
              <a:buNone/>
              <a:defRPr sz="1400">
                <a:solidFill>
                  <a:srgbClr val="888888"/>
                </a:solidFill>
              </a:defRPr>
            </a:lvl5pPr>
            <a:lvl6pPr marL="2743200" lvl="5" indent="-228600" algn="l">
              <a:spcBef>
                <a:spcPts val="600"/>
              </a:spcBef>
              <a:spcAft>
                <a:spcPts val="0"/>
              </a:spcAft>
              <a:buSzPts val="1260"/>
              <a:buNone/>
              <a:defRPr sz="1400">
                <a:solidFill>
                  <a:srgbClr val="888888"/>
                </a:solidFill>
              </a:defRPr>
            </a:lvl6pPr>
            <a:lvl7pPr marL="3200400" lvl="6" indent="-228600" algn="l">
              <a:spcBef>
                <a:spcPts val="600"/>
              </a:spcBef>
              <a:spcAft>
                <a:spcPts val="0"/>
              </a:spcAft>
              <a:buSzPts val="1260"/>
              <a:buNone/>
              <a:defRPr sz="1400">
                <a:solidFill>
                  <a:srgbClr val="888888"/>
                </a:solidFill>
              </a:defRPr>
            </a:lvl7pPr>
            <a:lvl8pPr marL="3657600" lvl="7" indent="-228600" algn="l">
              <a:spcBef>
                <a:spcPts val="600"/>
              </a:spcBef>
              <a:spcAft>
                <a:spcPts val="0"/>
              </a:spcAft>
              <a:buSzPts val="1260"/>
              <a:buNone/>
              <a:defRPr sz="1400">
                <a:solidFill>
                  <a:srgbClr val="888888"/>
                </a:solidFill>
              </a:defRPr>
            </a:lvl8pPr>
            <a:lvl9pPr marL="4114800" lvl="8" indent="-228600" algn="l">
              <a:spcBef>
                <a:spcPts val="600"/>
              </a:spcBef>
              <a:spcAft>
                <a:spcPts val="0"/>
              </a:spcAft>
              <a:buSzPts val="1260"/>
              <a:buNone/>
              <a:defRPr sz="1400">
                <a:solidFill>
                  <a:srgbClr val="888888"/>
                </a:solidFill>
              </a:defRPr>
            </a:lvl9pPr>
          </a:lstStyle>
          <a:p>
            <a:endParaRPr/>
          </a:p>
        </p:txBody>
      </p:sp>
      <p:sp>
        <p:nvSpPr>
          <p:cNvPr id="268" name="Google Shape;268;p2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2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2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avec image">
  <p:cSld name="Section avec image">
    <p:spTree>
      <p:nvGrpSpPr>
        <p:cNvPr id="1" name="Shape 271"/>
        <p:cNvGrpSpPr/>
        <p:nvPr/>
      </p:nvGrpSpPr>
      <p:grpSpPr>
        <a:xfrm>
          <a:off x="0" y="0"/>
          <a:ext cx="0" cy="0"/>
          <a:chOff x="0" y="0"/>
          <a:chExt cx="0" cy="0"/>
        </a:xfrm>
      </p:grpSpPr>
      <p:sp>
        <p:nvSpPr>
          <p:cNvPr id="272" name="Google Shape;272;p24"/>
          <p:cNvSpPr>
            <a:spLocks noGrp="1"/>
          </p:cNvSpPr>
          <p:nvPr>
            <p:ph type="pic" idx="2"/>
          </p:nvPr>
        </p:nvSpPr>
        <p:spPr>
          <a:xfrm>
            <a:off x="284162" y="443754"/>
            <a:ext cx="8574087" cy="4370293"/>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73" name="Google Shape;273;p2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2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2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76" name="Google Shape;276;p24"/>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277" name="Google Shape;277;p24"/>
          <p:cNvGrpSpPr/>
          <p:nvPr/>
        </p:nvGrpSpPr>
        <p:grpSpPr>
          <a:xfrm>
            <a:off x="284163" y="6263389"/>
            <a:ext cx="8576373" cy="137411"/>
            <a:chOff x="284163" y="1759424"/>
            <a:chExt cx="8576373" cy="137411"/>
          </a:xfrm>
        </p:grpSpPr>
        <p:sp>
          <p:nvSpPr>
            <p:cNvPr id="278" name="Google Shape;278;p24"/>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4"/>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24"/>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24"/>
          <p:cNvSpPr txBox="1"/>
          <p:nvPr/>
        </p:nvSpPr>
        <p:spPr>
          <a:xfrm>
            <a:off x="8230889" y="4801575"/>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282" name="Google Shape;282;p24"/>
          <p:cNvSpPr txBox="1">
            <a:spLocks noGrp="1"/>
          </p:cNvSpPr>
          <p:nvPr>
            <p:ph type="title"/>
          </p:nvPr>
        </p:nvSpPr>
        <p:spPr>
          <a:xfrm>
            <a:off x="430306" y="4814047"/>
            <a:ext cx="7772400" cy="104887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200"/>
              <a:buFont typeface="Corbel"/>
              <a:buNone/>
              <a:defRPr sz="42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24"/>
          <p:cNvSpPr txBox="1">
            <a:spLocks noGrp="1"/>
          </p:cNvSpPr>
          <p:nvPr>
            <p:ph type="body" idx="1"/>
          </p:nvPr>
        </p:nvSpPr>
        <p:spPr>
          <a:xfrm>
            <a:off x="470647" y="5862918"/>
            <a:ext cx="7732059" cy="40341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620"/>
              <a:buNone/>
              <a:defRPr sz="1800">
                <a:solidFill>
                  <a:schemeClr val="lt1"/>
                </a:solidFill>
              </a:defRPr>
            </a:lvl1pPr>
            <a:lvl2pPr marL="914400" lvl="1" indent="-228600" algn="l">
              <a:spcBef>
                <a:spcPts val="600"/>
              </a:spcBef>
              <a:spcAft>
                <a:spcPts val="0"/>
              </a:spcAft>
              <a:buSzPts val="1620"/>
              <a:buNone/>
              <a:defRPr sz="1800">
                <a:solidFill>
                  <a:srgbClr val="888888"/>
                </a:solidFill>
              </a:defRPr>
            </a:lvl2pPr>
            <a:lvl3pPr marL="1371600" lvl="2" indent="-228600" algn="l">
              <a:spcBef>
                <a:spcPts val="600"/>
              </a:spcBef>
              <a:spcAft>
                <a:spcPts val="0"/>
              </a:spcAft>
              <a:buSzPts val="1440"/>
              <a:buNone/>
              <a:defRPr sz="1600">
                <a:solidFill>
                  <a:srgbClr val="888888"/>
                </a:solidFill>
              </a:defRPr>
            </a:lvl3pPr>
            <a:lvl4pPr marL="1828800" lvl="3" indent="-228600" algn="l">
              <a:spcBef>
                <a:spcPts val="600"/>
              </a:spcBef>
              <a:spcAft>
                <a:spcPts val="0"/>
              </a:spcAft>
              <a:buSzPts val="1260"/>
              <a:buNone/>
              <a:defRPr sz="1400">
                <a:solidFill>
                  <a:srgbClr val="888888"/>
                </a:solidFill>
              </a:defRPr>
            </a:lvl4pPr>
            <a:lvl5pPr marL="2286000" lvl="4" indent="-228600" algn="l">
              <a:spcBef>
                <a:spcPts val="600"/>
              </a:spcBef>
              <a:spcAft>
                <a:spcPts val="0"/>
              </a:spcAft>
              <a:buSzPts val="1260"/>
              <a:buNone/>
              <a:defRPr sz="1400">
                <a:solidFill>
                  <a:srgbClr val="888888"/>
                </a:solidFill>
              </a:defRPr>
            </a:lvl5pPr>
            <a:lvl6pPr marL="2743200" lvl="5" indent="-228600" algn="l">
              <a:spcBef>
                <a:spcPts val="600"/>
              </a:spcBef>
              <a:spcAft>
                <a:spcPts val="0"/>
              </a:spcAft>
              <a:buSzPts val="1260"/>
              <a:buNone/>
              <a:defRPr sz="1400">
                <a:solidFill>
                  <a:srgbClr val="888888"/>
                </a:solidFill>
              </a:defRPr>
            </a:lvl6pPr>
            <a:lvl7pPr marL="3200400" lvl="6" indent="-228600" algn="l">
              <a:spcBef>
                <a:spcPts val="600"/>
              </a:spcBef>
              <a:spcAft>
                <a:spcPts val="0"/>
              </a:spcAft>
              <a:buSzPts val="1260"/>
              <a:buNone/>
              <a:defRPr sz="1400">
                <a:solidFill>
                  <a:srgbClr val="888888"/>
                </a:solidFill>
              </a:defRPr>
            </a:lvl7pPr>
            <a:lvl8pPr marL="3657600" lvl="7" indent="-228600" algn="l">
              <a:spcBef>
                <a:spcPts val="600"/>
              </a:spcBef>
              <a:spcAft>
                <a:spcPts val="0"/>
              </a:spcAft>
              <a:buSzPts val="1260"/>
              <a:buNone/>
              <a:defRPr sz="1400">
                <a:solidFill>
                  <a:srgbClr val="888888"/>
                </a:solidFill>
              </a:defRPr>
            </a:lvl8pPr>
            <a:lvl9pPr marL="4114800" lvl="8" indent="-228600" algn="l">
              <a:spcBef>
                <a:spcPts val="600"/>
              </a:spcBef>
              <a:spcAft>
                <a:spcPts val="0"/>
              </a:spcAft>
              <a:buSzPts val="1260"/>
              <a:buNone/>
              <a:defRPr sz="1400">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84"/>
        <p:cNvGrpSpPr/>
        <p:nvPr/>
      </p:nvGrpSpPr>
      <p:grpSpPr>
        <a:xfrm>
          <a:off x="0" y="0"/>
          <a:ext cx="0" cy="0"/>
          <a:chOff x="0" y="0"/>
          <a:chExt cx="0" cy="0"/>
        </a:xfrm>
      </p:grpSpPr>
      <p:sp>
        <p:nvSpPr>
          <p:cNvPr id="285" name="Google Shape;285;p25"/>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6" name="Google Shape;286;p25"/>
          <p:cNvGrpSpPr/>
          <p:nvPr/>
        </p:nvGrpSpPr>
        <p:grpSpPr>
          <a:xfrm>
            <a:off x="284163" y="1577847"/>
            <a:ext cx="8576373" cy="137411"/>
            <a:chOff x="284163" y="1577847"/>
            <a:chExt cx="8576373" cy="137411"/>
          </a:xfrm>
        </p:grpSpPr>
        <p:sp>
          <p:nvSpPr>
            <p:cNvPr id="287" name="Google Shape;287;p25"/>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5"/>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25"/>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0" name="Google Shape;290;p2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25"/>
          <p:cNvSpPr txBox="1">
            <a:spLocks noGrp="1"/>
          </p:cNvSpPr>
          <p:nvPr>
            <p:ph type="body" idx="1"/>
          </p:nvPr>
        </p:nvSpPr>
        <p:spPr>
          <a:xfrm>
            <a:off x="403412" y="1735138"/>
            <a:ext cx="3931920" cy="833250"/>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600"/>
              </a:spcBef>
              <a:spcAft>
                <a:spcPts val="0"/>
              </a:spcAft>
              <a:buSzPts val="2340"/>
              <a:buNone/>
              <a:defRPr sz="2600" b="0">
                <a:solidFill>
                  <a:schemeClr val="accent1"/>
                </a:solidFill>
              </a:defRPr>
            </a:lvl1pPr>
            <a:lvl2pPr marL="914400" lvl="1" indent="-228600" algn="l">
              <a:spcBef>
                <a:spcPts val="600"/>
              </a:spcBef>
              <a:spcAft>
                <a:spcPts val="0"/>
              </a:spcAft>
              <a:buSzPts val="1800"/>
              <a:buNone/>
              <a:defRPr sz="2000" b="1"/>
            </a:lvl2pPr>
            <a:lvl3pPr marL="1371600" lvl="2" indent="-228600" algn="l">
              <a:spcBef>
                <a:spcPts val="600"/>
              </a:spcBef>
              <a:spcAft>
                <a:spcPts val="0"/>
              </a:spcAft>
              <a:buSzPts val="1620"/>
              <a:buNone/>
              <a:defRPr sz="1800" b="1"/>
            </a:lvl3pPr>
            <a:lvl4pPr marL="1828800" lvl="3" indent="-228600" algn="l">
              <a:spcBef>
                <a:spcPts val="600"/>
              </a:spcBef>
              <a:spcAft>
                <a:spcPts val="0"/>
              </a:spcAft>
              <a:buSzPts val="1440"/>
              <a:buNone/>
              <a:defRPr sz="1600" b="1"/>
            </a:lvl4pPr>
            <a:lvl5pPr marL="2286000" lvl="4" indent="-228600" algn="l">
              <a:spcBef>
                <a:spcPts val="600"/>
              </a:spcBef>
              <a:spcAft>
                <a:spcPts val="0"/>
              </a:spcAft>
              <a:buSzPts val="1440"/>
              <a:buNone/>
              <a:defRPr sz="1600" b="1"/>
            </a:lvl5pPr>
            <a:lvl6pPr marL="2743200" lvl="5" indent="-228600" algn="l">
              <a:spcBef>
                <a:spcPts val="600"/>
              </a:spcBef>
              <a:spcAft>
                <a:spcPts val="0"/>
              </a:spcAft>
              <a:buSzPts val="1440"/>
              <a:buNone/>
              <a:defRPr sz="1600" b="1"/>
            </a:lvl6pPr>
            <a:lvl7pPr marL="3200400" lvl="6" indent="-228600" algn="l">
              <a:spcBef>
                <a:spcPts val="600"/>
              </a:spcBef>
              <a:spcAft>
                <a:spcPts val="0"/>
              </a:spcAft>
              <a:buSzPts val="1440"/>
              <a:buNone/>
              <a:defRPr sz="1600" b="1"/>
            </a:lvl7pPr>
            <a:lvl8pPr marL="3657600" lvl="7" indent="-228600" algn="l">
              <a:spcBef>
                <a:spcPts val="600"/>
              </a:spcBef>
              <a:spcAft>
                <a:spcPts val="0"/>
              </a:spcAft>
              <a:buSzPts val="1440"/>
              <a:buNone/>
              <a:defRPr sz="1600" b="1"/>
            </a:lvl8pPr>
            <a:lvl9pPr marL="4114800" lvl="8" indent="-228600" algn="l">
              <a:spcBef>
                <a:spcPts val="600"/>
              </a:spcBef>
              <a:spcAft>
                <a:spcPts val="0"/>
              </a:spcAft>
              <a:buSzPts val="1440"/>
              <a:buNone/>
              <a:defRPr sz="1600" b="1"/>
            </a:lvl9pPr>
          </a:lstStyle>
          <a:p>
            <a:endParaRPr/>
          </a:p>
        </p:txBody>
      </p:sp>
      <p:sp>
        <p:nvSpPr>
          <p:cNvPr id="292" name="Google Shape;292;p25"/>
          <p:cNvSpPr txBox="1">
            <a:spLocks noGrp="1"/>
          </p:cNvSpPr>
          <p:nvPr>
            <p:ph type="body" idx="2"/>
          </p:nvPr>
        </p:nvSpPr>
        <p:spPr>
          <a:xfrm>
            <a:off x="403412" y="2590800"/>
            <a:ext cx="3931920" cy="3535362"/>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20039" algn="l">
              <a:spcBef>
                <a:spcPts val="600"/>
              </a:spcBef>
              <a:spcAft>
                <a:spcPts val="0"/>
              </a:spcAft>
              <a:buSzPts val="1440"/>
              <a:buChar char="↗"/>
              <a:defRPr sz="1600"/>
            </a:lvl6pPr>
            <a:lvl7pPr marL="3200400" lvl="6" indent="-320039" algn="l">
              <a:spcBef>
                <a:spcPts val="600"/>
              </a:spcBef>
              <a:spcAft>
                <a:spcPts val="0"/>
              </a:spcAft>
              <a:buSzPts val="1440"/>
              <a:buChar char="↗"/>
              <a:defRPr sz="1600"/>
            </a:lvl7pPr>
            <a:lvl8pPr marL="3657600" lvl="7" indent="-320040" algn="l">
              <a:spcBef>
                <a:spcPts val="600"/>
              </a:spcBef>
              <a:spcAft>
                <a:spcPts val="0"/>
              </a:spcAft>
              <a:buSzPts val="1440"/>
              <a:buChar char="↗"/>
              <a:defRPr sz="1600"/>
            </a:lvl8pPr>
            <a:lvl9pPr marL="4114800" lvl="8" indent="-320040" algn="l">
              <a:spcBef>
                <a:spcPts val="600"/>
              </a:spcBef>
              <a:spcAft>
                <a:spcPts val="0"/>
              </a:spcAft>
              <a:buSzPts val="1440"/>
              <a:buChar char="↗"/>
              <a:defRPr sz="1600"/>
            </a:lvl9pPr>
          </a:lstStyle>
          <a:p>
            <a:endParaRPr/>
          </a:p>
        </p:txBody>
      </p:sp>
      <p:sp>
        <p:nvSpPr>
          <p:cNvPr id="293" name="Google Shape;293;p25"/>
          <p:cNvSpPr txBox="1">
            <a:spLocks noGrp="1"/>
          </p:cNvSpPr>
          <p:nvPr>
            <p:ph type="body" idx="3"/>
          </p:nvPr>
        </p:nvSpPr>
        <p:spPr>
          <a:xfrm>
            <a:off x="4779495" y="1735138"/>
            <a:ext cx="3931920" cy="833250"/>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600"/>
              </a:spcBef>
              <a:spcAft>
                <a:spcPts val="0"/>
              </a:spcAft>
              <a:buSzPts val="2340"/>
              <a:buNone/>
              <a:defRPr sz="2600" b="0">
                <a:solidFill>
                  <a:schemeClr val="accent2"/>
                </a:solidFill>
              </a:defRPr>
            </a:lvl1pPr>
            <a:lvl2pPr marL="914400" lvl="1" indent="-228600" algn="l">
              <a:spcBef>
                <a:spcPts val="600"/>
              </a:spcBef>
              <a:spcAft>
                <a:spcPts val="0"/>
              </a:spcAft>
              <a:buSzPts val="1800"/>
              <a:buNone/>
              <a:defRPr sz="2000" b="1"/>
            </a:lvl2pPr>
            <a:lvl3pPr marL="1371600" lvl="2" indent="-228600" algn="l">
              <a:spcBef>
                <a:spcPts val="600"/>
              </a:spcBef>
              <a:spcAft>
                <a:spcPts val="0"/>
              </a:spcAft>
              <a:buSzPts val="1620"/>
              <a:buNone/>
              <a:defRPr sz="1800" b="1"/>
            </a:lvl3pPr>
            <a:lvl4pPr marL="1828800" lvl="3" indent="-228600" algn="l">
              <a:spcBef>
                <a:spcPts val="600"/>
              </a:spcBef>
              <a:spcAft>
                <a:spcPts val="0"/>
              </a:spcAft>
              <a:buSzPts val="1440"/>
              <a:buNone/>
              <a:defRPr sz="1600" b="1"/>
            </a:lvl4pPr>
            <a:lvl5pPr marL="2286000" lvl="4" indent="-228600" algn="l">
              <a:spcBef>
                <a:spcPts val="600"/>
              </a:spcBef>
              <a:spcAft>
                <a:spcPts val="0"/>
              </a:spcAft>
              <a:buSzPts val="1440"/>
              <a:buNone/>
              <a:defRPr sz="1600" b="1"/>
            </a:lvl5pPr>
            <a:lvl6pPr marL="2743200" lvl="5" indent="-228600" algn="l">
              <a:spcBef>
                <a:spcPts val="600"/>
              </a:spcBef>
              <a:spcAft>
                <a:spcPts val="0"/>
              </a:spcAft>
              <a:buSzPts val="1440"/>
              <a:buNone/>
              <a:defRPr sz="1600" b="1"/>
            </a:lvl6pPr>
            <a:lvl7pPr marL="3200400" lvl="6" indent="-228600" algn="l">
              <a:spcBef>
                <a:spcPts val="600"/>
              </a:spcBef>
              <a:spcAft>
                <a:spcPts val="0"/>
              </a:spcAft>
              <a:buSzPts val="1440"/>
              <a:buNone/>
              <a:defRPr sz="1600" b="1"/>
            </a:lvl7pPr>
            <a:lvl8pPr marL="3657600" lvl="7" indent="-228600" algn="l">
              <a:spcBef>
                <a:spcPts val="600"/>
              </a:spcBef>
              <a:spcAft>
                <a:spcPts val="0"/>
              </a:spcAft>
              <a:buSzPts val="1440"/>
              <a:buNone/>
              <a:defRPr sz="1600" b="1"/>
            </a:lvl8pPr>
            <a:lvl9pPr marL="4114800" lvl="8" indent="-228600" algn="l">
              <a:spcBef>
                <a:spcPts val="600"/>
              </a:spcBef>
              <a:spcAft>
                <a:spcPts val="0"/>
              </a:spcAft>
              <a:buSzPts val="1440"/>
              <a:buNone/>
              <a:defRPr sz="1600" b="1"/>
            </a:lvl9pPr>
          </a:lstStyle>
          <a:p>
            <a:endParaRPr/>
          </a:p>
        </p:txBody>
      </p:sp>
      <p:sp>
        <p:nvSpPr>
          <p:cNvPr id="294" name="Google Shape;294;p25"/>
          <p:cNvSpPr txBox="1">
            <a:spLocks noGrp="1"/>
          </p:cNvSpPr>
          <p:nvPr>
            <p:ph type="body" idx="4"/>
          </p:nvPr>
        </p:nvSpPr>
        <p:spPr>
          <a:xfrm>
            <a:off x="4779495" y="2590800"/>
            <a:ext cx="3931920" cy="3535362"/>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20039" algn="l">
              <a:spcBef>
                <a:spcPts val="600"/>
              </a:spcBef>
              <a:spcAft>
                <a:spcPts val="0"/>
              </a:spcAft>
              <a:buSzPts val="1440"/>
              <a:buChar char="↗"/>
              <a:defRPr sz="1600"/>
            </a:lvl6pPr>
            <a:lvl7pPr marL="3200400" lvl="6" indent="-320039" algn="l">
              <a:spcBef>
                <a:spcPts val="600"/>
              </a:spcBef>
              <a:spcAft>
                <a:spcPts val="0"/>
              </a:spcAft>
              <a:buSzPts val="1440"/>
              <a:buChar char="↗"/>
              <a:defRPr sz="1600"/>
            </a:lvl7pPr>
            <a:lvl8pPr marL="3657600" lvl="7" indent="-320040" algn="l">
              <a:spcBef>
                <a:spcPts val="600"/>
              </a:spcBef>
              <a:spcAft>
                <a:spcPts val="0"/>
              </a:spcAft>
              <a:buSzPts val="1440"/>
              <a:buChar char="↗"/>
              <a:defRPr sz="1600"/>
            </a:lvl8pPr>
            <a:lvl9pPr marL="4114800" lvl="8" indent="-320040" algn="l">
              <a:spcBef>
                <a:spcPts val="600"/>
              </a:spcBef>
              <a:spcAft>
                <a:spcPts val="0"/>
              </a:spcAft>
              <a:buSzPts val="1440"/>
              <a:buChar char="↗"/>
              <a:defRPr sz="1600"/>
            </a:lvl9pPr>
          </a:lstStyle>
          <a:p>
            <a:endParaRPr/>
          </a:p>
        </p:txBody>
      </p:sp>
      <p:sp>
        <p:nvSpPr>
          <p:cNvPr id="295" name="Google Shape;295;p25"/>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25"/>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25"/>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98"/>
        <p:cNvGrpSpPr/>
        <p:nvPr/>
      </p:nvGrpSpPr>
      <p:grpSpPr>
        <a:xfrm>
          <a:off x="0" y="0"/>
          <a:ext cx="0" cy="0"/>
          <a:chOff x="0" y="0"/>
          <a:chExt cx="0" cy="0"/>
        </a:xfrm>
      </p:grpSpPr>
      <p:sp>
        <p:nvSpPr>
          <p:cNvPr id="299" name="Google Shape;299;p26"/>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0" name="Google Shape;300;p26"/>
          <p:cNvGrpSpPr/>
          <p:nvPr/>
        </p:nvGrpSpPr>
        <p:grpSpPr>
          <a:xfrm>
            <a:off x="284163" y="1577847"/>
            <a:ext cx="8576373" cy="137411"/>
            <a:chOff x="284163" y="1577847"/>
            <a:chExt cx="8576373" cy="137411"/>
          </a:xfrm>
        </p:grpSpPr>
        <p:sp>
          <p:nvSpPr>
            <p:cNvPr id="301" name="Google Shape;301;p26"/>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6"/>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6"/>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4" name="Google Shape;304;p2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2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2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2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08"/>
        <p:cNvGrpSpPr/>
        <p:nvPr/>
      </p:nvGrpSpPr>
      <p:grpSpPr>
        <a:xfrm>
          <a:off x="0" y="0"/>
          <a:ext cx="0" cy="0"/>
          <a:chOff x="0" y="0"/>
          <a:chExt cx="0" cy="0"/>
        </a:xfrm>
      </p:grpSpPr>
      <p:sp>
        <p:nvSpPr>
          <p:cNvPr id="309" name="Google Shape;309;p2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312" name="Google Shape;312;p27"/>
          <p:cNvGrpSpPr/>
          <p:nvPr/>
        </p:nvGrpSpPr>
        <p:grpSpPr>
          <a:xfrm>
            <a:off x="284163" y="452718"/>
            <a:ext cx="8576373" cy="137411"/>
            <a:chOff x="284163" y="1577847"/>
            <a:chExt cx="8576373" cy="137411"/>
          </a:xfrm>
        </p:grpSpPr>
        <p:sp>
          <p:nvSpPr>
            <p:cNvPr id="313" name="Google Shape;313;p27"/>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7"/>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7"/>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16"/>
        <p:cNvGrpSpPr/>
        <p:nvPr/>
      </p:nvGrpSpPr>
      <p:grpSpPr>
        <a:xfrm>
          <a:off x="0" y="0"/>
          <a:ext cx="0" cy="0"/>
          <a:chOff x="0" y="0"/>
          <a:chExt cx="0" cy="0"/>
        </a:xfrm>
      </p:grpSpPr>
      <p:sp>
        <p:nvSpPr>
          <p:cNvPr id="317" name="Google Shape;317;p28"/>
          <p:cNvSpPr txBox="1">
            <a:spLocks noGrp="1"/>
          </p:cNvSpPr>
          <p:nvPr>
            <p:ph type="title"/>
          </p:nvPr>
        </p:nvSpPr>
        <p:spPr>
          <a:xfrm>
            <a:off x="268941" y="1298762"/>
            <a:ext cx="4069080" cy="116205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accent2"/>
              </a:buClr>
              <a:buSzPts val="3200"/>
              <a:buFont typeface="Corbel"/>
              <a:buNone/>
              <a:defRPr sz="32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28"/>
          <p:cNvSpPr txBox="1">
            <a:spLocks noGrp="1"/>
          </p:cNvSpPr>
          <p:nvPr>
            <p:ph type="body" idx="1"/>
          </p:nvPr>
        </p:nvSpPr>
        <p:spPr>
          <a:xfrm>
            <a:off x="4783567" y="914400"/>
            <a:ext cx="4069080" cy="5211763"/>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319" name="Google Shape;319;p28"/>
          <p:cNvSpPr txBox="1">
            <a:spLocks noGrp="1"/>
          </p:cNvSpPr>
          <p:nvPr>
            <p:ph type="body" idx="2"/>
          </p:nvPr>
        </p:nvSpPr>
        <p:spPr>
          <a:xfrm>
            <a:off x="268941" y="2456329"/>
            <a:ext cx="4069080" cy="3182472"/>
          </a:xfrm>
          <a:prstGeom prst="rect">
            <a:avLst/>
          </a:prstGeom>
          <a:noFill/>
          <a:ln>
            <a:noFill/>
          </a:ln>
        </p:spPr>
        <p:txBody>
          <a:bodyPr spcFirstLastPara="1" wrap="square" lIns="91425" tIns="45700" rIns="91425" bIns="45700" anchor="t" anchorCtr="0"/>
          <a:lstStyle>
            <a:lvl1pPr marL="457200" lvl="0" indent="-228600" algn="ctr">
              <a:spcBef>
                <a:spcPts val="600"/>
              </a:spcBef>
              <a:spcAft>
                <a:spcPts val="0"/>
              </a:spcAft>
              <a:buSzPts val="1620"/>
              <a:buNone/>
              <a:defRPr sz="1800"/>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320" name="Google Shape;320;p2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2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2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323" name="Google Shape;323;p28"/>
          <p:cNvGrpSpPr/>
          <p:nvPr/>
        </p:nvGrpSpPr>
        <p:grpSpPr>
          <a:xfrm>
            <a:off x="284163" y="452718"/>
            <a:ext cx="8576373" cy="137411"/>
            <a:chOff x="284163" y="1577847"/>
            <a:chExt cx="8576373" cy="137411"/>
          </a:xfrm>
        </p:grpSpPr>
        <p:sp>
          <p:nvSpPr>
            <p:cNvPr id="324" name="Google Shape;324;p28"/>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8"/>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8"/>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327"/>
        <p:cNvGrpSpPr/>
        <p:nvPr/>
      </p:nvGrpSpPr>
      <p:grpSpPr>
        <a:xfrm>
          <a:off x="0" y="0"/>
          <a:ext cx="0" cy="0"/>
          <a:chOff x="0" y="0"/>
          <a:chExt cx="0" cy="0"/>
        </a:xfrm>
      </p:grpSpPr>
      <p:sp>
        <p:nvSpPr>
          <p:cNvPr id="328" name="Google Shape;328;p29"/>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329" name="Google Shape;329;p29"/>
          <p:cNvGrpSpPr/>
          <p:nvPr/>
        </p:nvGrpSpPr>
        <p:grpSpPr>
          <a:xfrm>
            <a:off x="284163" y="6263389"/>
            <a:ext cx="8576373" cy="137411"/>
            <a:chOff x="284163" y="1759424"/>
            <a:chExt cx="8576373" cy="137411"/>
          </a:xfrm>
        </p:grpSpPr>
        <p:sp>
          <p:nvSpPr>
            <p:cNvPr id="330" name="Google Shape;330;p2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3" name="Google Shape;333;p29"/>
          <p:cNvSpPr txBox="1">
            <a:spLocks noGrp="1"/>
          </p:cNvSpPr>
          <p:nvPr>
            <p:ph type="title"/>
          </p:nvPr>
        </p:nvSpPr>
        <p:spPr>
          <a:xfrm>
            <a:off x="363071" y="4800600"/>
            <a:ext cx="836024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29"/>
          <p:cNvSpPr>
            <a:spLocks noGrp="1"/>
          </p:cNvSpPr>
          <p:nvPr>
            <p:ph type="pic" idx="2"/>
          </p:nvPr>
        </p:nvSpPr>
        <p:spPr>
          <a:xfrm>
            <a:off x="284163" y="457199"/>
            <a:ext cx="8577072" cy="4352544"/>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335" name="Google Shape;335;p29"/>
          <p:cNvSpPr txBox="1">
            <a:spLocks noGrp="1"/>
          </p:cNvSpPr>
          <p:nvPr>
            <p:ph type="body" idx="1"/>
          </p:nvPr>
        </p:nvSpPr>
        <p:spPr>
          <a:xfrm>
            <a:off x="419099" y="5367338"/>
            <a:ext cx="8304213"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336" name="Google Shape;336;p2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2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2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avec légende, alt.">
  <p:cSld name="Image avec légende, alt.">
    <p:spTree>
      <p:nvGrpSpPr>
        <p:cNvPr id="1" name="Shape 339"/>
        <p:cNvGrpSpPr/>
        <p:nvPr/>
      </p:nvGrpSpPr>
      <p:grpSpPr>
        <a:xfrm>
          <a:off x="0" y="0"/>
          <a:ext cx="0" cy="0"/>
          <a:chOff x="0" y="0"/>
          <a:chExt cx="0" cy="0"/>
        </a:xfrm>
      </p:grpSpPr>
      <p:grpSp>
        <p:nvGrpSpPr>
          <p:cNvPr id="340" name="Google Shape;340;p30"/>
          <p:cNvGrpSpPr/>
          <p:nvPr/>
        </p:nvGrpSpPr>
        <p:grpSpPr>
          <a:xfrm>
            <a:off x="284163" y="4280647"/>
            <a:ext cx="8576373" cy="137411"/>
            <a:chOff x="284163" y="1759424"/>
            <a:chExt cx="8576373" cy="137411"/>
          </a:xfrm>
        </p:grpSpPr>
        <p:sp>
          <p:nvSpPr>
            <p:cNvPr id="341" name="Google Shape;341;p30"/>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0"/>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30"/>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4" name="Google Shape;344;p30"/>
          <p:cNvSpPr txBox="1">
            <a:spLocks noGrp="1"/>
          </p:cNvSpPr>
          <p:nvPr>
            <p:ph type="title"/>
          </p:nvPr>
        </p:nvSpPr>
        <p:spPr>
          <a:xfrm>
            <a:off x="363071" y="4778189"/>
            <a:ext cx="836024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2"/>
              </a:buClr>
              <a:buSzPts val="2800"/>
              <a:buFont typeface="Corbel"/>
              <a:buNone/>
              <a:defRPr sz="2800"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30"/>
          <p:cNvSpPr>
            <a:spLocks noGrp="1"/>
          </p:cNvSpPr>
          <p:nvPr>
            <p:ph type="pic" idx="2"/>
          </p:nvPr>
        </p:nvSpPr>
        <p:spPr>
          <a:xfrm>
            <a:off x="284163" y="457200"/>
            <a:ext cx="8577072" cy="382219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880"/>
              <a:buFont typeface="Noto Sans Symbols"/>
              <a:buNone/>
              <a:defRPr sz="32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346" name="Google Shape;346;p30"/>
          <p:cNvSpPr txBox="1">
            <a:spLocks noGrp="1"/>
          </p:cNvSpPr>
          <p:nvPr>
            <p:ph type="body" idx="1"/>
          </p:nvPr>
        </p:nvSpPr>
        <p:spPr>
          <a:xfrm>
            <a:off x="419099" y="5344927"/>
            <a:ext cx="8304213"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rgbClr val="262626"/>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347" name="Google Shape;347;p3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3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3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u, image et légende">
  <p:cSld name="Contenu, image et légende">
    <p:spTree>
      <p:nvGrpSpPr>
        <p:cNvPr id="1" name="Shape 350"/>
        <p:cNvGrpSpPr/>
        <p:nvPr/>
      </p:nvGrpSpPr>
      <p:grpSpPr>
        <a:xfrm>
          <a:off x="0" y="0"/>
          <a:ext cx="0" cy="0"/>
          <a:chOff x="0" y="0"/>
          <a:chExt cx="0" cy="0"/>
        </a:xfrm>
      </p:grpSpPr>
      <p:sp>
        <p:nvSpPr>
          <p:cNvPr id="351" name="Google Shape;351;p31"/>
          <p:cNvSpPr txBox="1">
            <a:spLocks noGrp="1"/>
          </p:cNvSpPr>
          <p:nvPr>
            <p:ph type="body" idx="1"/>
          </p:nvPr>
        </p:nvSpPr>
        <p:spPr>
          <a:xfrm>
            <a:off x="3657600" y="914400"/>
            <a:ext cx="5195047" cy="5211763"/>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352" name="Google Shape;352;p3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3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3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55" name="Google Shape;355;p31"/>
          <p:cNvSpPr/>
          <p:nvPr/>
        </p:nvSpPr>
        <p:spPr>
          <a:xfrm>
            <a:off x="284163" y="4267200"/>
            <a:ext cx="2743200" cy="2120153"/>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sp>
        <p:nvSpPr>
          <p:cNvPr id="356" name="Google Shape;356;p31"/>
          <p:cNvSpPr txBox="1">
            <a:spLocks noGrp="1"/>
          </p:cNvSpPr>
          <p:nvPr>
            <p:ph type="body" idx="2"/>
          </p:nvPr>
        </p:nvSpPr>
        <p:spPr>
          <a:xfrm>
            <a:off x="419101" y="4953001"/>
            <a:ext cx="2472017" cy="1246094"/>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357" name="Google Shape;357;p31"/>
          <p:cNvSpPr txBox="1">
            <a:spLocks noGrp="1"/>
          </p:cNvSpPr>
          <p:nvPr>
            <p:ph type="title"/>
          </p:nvPr>
        </p:nvSpPr>
        <p:spPr>
          <a:xfrm>
            <a:off x="410764" y="4419600"/>
            <a:ext cx="2475395" cy="51098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000"/>
              <a:buFont typeface="Corbel"/>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31"/>
          <p:cNvSpPr>
            <a:spLocks noGrp="1"/>
          </p:cNvSpPr>
          <p:nvPr>
            <p:ph type="pic" idx="3"/>
          </p:nvPr>
        </p:nvSpPr>
        <p:spPr>
          <a:xfrm>
            <a:off x="284164" y="594360"/>
            <a:ext cx="2743200" cy="3675888"/>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grpSp>
        <p:nvGrpSpPr>
          <p:cNvPr id="359" name="Google Shape;359;p31"/>
          <p:cNvGrpSpPr/>
          <p:nvPr/>
        </p:nvGrpSpPr>
        <p:grpSpPr>
          <a:xfrm>
            <a:off x="284163" y="461682"/>
            <a:ext cx="8576373" cy="137411"/>
            <a:chOff x="284163" y="1759424"/>
            <a:chExt cx="8576373" cy="137411"/>
          </a:xfrm>
        </p:grpSpPr>
        <p:sp>
          <p:nvSpPr>
            <p:cNvPr id="360" name="Google Shape;360;p31"/>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31"/>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31"/>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sp>
        <p:nvSpPr>
          <p:cNvPr id="40" name="Google Shape;40;p4"/>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 name="Google Shape;41;p4"/>
          <p:cNvGrpSpPr/>
          <p:nvPr/>
        </p:nvGrpSpPr>
        <p:grpSpPr>
          <a:xfrm>
            <a:off x="284163" y="1577847"/>
            <a:ext cx="8576373" cy="137411"/>
            <a:chOff x="284163" y="1577847"/>
            <a:chExt cx="8576373" cy="137411"/>
          </a:xfrm>
        </p:grpSpPr>
        <p:sp>
          <p:nvSpPr>
            <p:cNvPr id="42" name="Google Shape;42;p4"/>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4"/>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4"/>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 name="Google Shape;45;p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
          <p:cNvSpPr txBox="1">
            <a:spLocks noGrp="1"/>
          </p:cNvSpPr>
          <p:nvPr>
            <p:ph type="body" idx="1"/>
          </p:nvPr>
        </p:nvSpPr>
        <p:spPr>
          <a:xfrm>
            <a:off x="403412" y="2151063"/>
            <a:ext cx="3931920" cy="3975100"/>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47" name="Google Shape;47;p4"/>
          <p:cNvSpPr txBox="1">
            <a:spLocks noGrp="1"/>
          </p:cNvSpPr>
          <p:nvPr>
            <p:ph type="body" idx="2"/>
          </p:nvPr>
        </p:nvSpPr>
        <p:spPr>
          <a:xfrm>
            <a:off x="4778188" y="2151063"/>
            <a:ext cx="3931920" cy="3975100"/>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1470" algn="l">
              <a:spcBef>
                <a:spcPts val="600"/>
              </a:spcBef>
              <a:spcAft>
                <a:spcPts val="0"/>
              </a:spcAft>
              <a:buSzPts val="1620"/>
              <a:buChar char="↗"/>
              <a:defRPr sz="1800"/>
            </a:lvl6pPr>
            <a:lvl7pPr marL="3200400" lvl="6" indent="-331470" algn="l">
              <a:spcBef>
                <a:spcPts val="600"/>
              </a:spcBef>
              <a:spcAft>
                <a:spcPts val="0"/>
              </a:spcAft>
              <a:buSzPts val="1620"/>
              <a:buChar char="↗"/>
              <a:defRPr sz="1800"/>
            </a:lvl7pPr>
            <a:lvl8pPr marL="3657600" lvl="7" indent="-331470" algn="l">
              <a:spcBef>
                <a:spcPts val="600"/>
              </a:spcBef>
              <a:spcAft>
                <a:spcPts val="0"/>
              </a:spcAft>
              <a:buSzPts val="1620"/>
              <a:buChar char="↗"/>
              <a:defRPr sz="1800"/>
            </a:lvl8pPr>
            <a:lvl9pPr marL="4114800" lvl="8" indent="-331470" algn="l">
              <a:spcBef>
                <a:spcPts val="600"/>
              </a:spcBef>
              <a:spcAft>
                <a:spcPts val="0"/>
              </a:spcAft>
              <a:buSzPts val="1620"/>
              <a:buChar char="↗"/>
              <a:defRPr sz="1800"/>
            </a:lvl9pPr>
          </a:lstStyle>
          <a:p>
            <a:endParaRPr/>
          </a:p>
        </p:txBody>
      </p:sp>
      <p:sp>
        <p:nvSpPr>
          <p:cNvPr id="48" name="Google Shape;48;p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images avec légende">
  <p:cSld name="3 images avec légende">
    <p:spTree>
      <p:nvGrpSpPr>
        <p:cNvPr id="1" name="Shape 363"/>
        <p:cNvGrpSpPr/>
        <p:nvPr/>
      </p:nvGrpSpPr>
      <p:grpSpPr>
        <a:xfrm>
          <a:off x="0" y="0"/>
          <a:ext cx="0" cy="0"/>
          <a:chOff x="0" y="0"/>
          <a:chExt cx="0" cy="0"/>
        </a:xfrm>
      </p:grpSpPr>
      <p:sp>
        <p:nvSpPr>
          <p:cNvPr id="364" name="Google Shape;364;p32"/>
          <p:cNvSpPr/>
          <p:nvPr/>
        </p:nvSpPr>
        <p:spPr>
          <a:xfrm>
            <a:off x="3021013" y="4801575"/>
            <a:ext cx="583723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365" name="Google Shape;365;p32"/>
          <p:cNvGrpSpPr/>
          <p:nvPr/>
        </p:nvGrpSpPr>
        <p:grpSpPr>
          <a:xfrm>
            <a:off x="284163" y="6263389"/>
            <a:ext cx="8576373" cy="137411"/>
            <a:chOff x="284163" y="1759424"/>
            <a:chExt cx="8576373" cy="137411"/>
          </a:xfrm>
        </p:grpSpPr>
        <p:sp>
          <p:nvSpPr>
            <p:cNvPr id="366" name="Google Shape;366;p32"/>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2"/>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2"/>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9" name="Google Shape;369;p32"/>
          <p:cNvSpPr txBox="1">
            <a:spLocks noGrp="1"/>
          </p:cNvSpPr>
          <p:nvPr>
            <p:ph type="title"/>
          </p:nvPr>
        </p:nvSpPr>
        <p:spPr>
          <a:xfrm>
            <a:off x="3031661" y="4800600"/>
            <a:ext cx="5691651"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32"/>
          <p:cNvSpPr>
            <a:spLocks noGrp="1"/>
          </p:cNvSpPr>
          <p:nvPr>
            <p:ph type="pic" idx="2"/>
          </p:nvPr>
        </p:nvSpPr>
        <p:spPr>
          <a:xfrm>
            <a:off x="3021014" y="457199"/>
            <a:ext cx="5833872" cy="4352544"/>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371" name="Google Shape;371;p32"/>
          <p:cNvSpPr txBox="1">
            <a:spLocks noGrp="1"/>
          </p:cNvSpPr>
          <p:nvPr>
            <p:ph type="body" idx="1"/>
          </p:nvPr>
        </p:nvSpPr>
        <p:spPr>
          <a:xfrm>
            <a:off x="3069805" y="5367338"/>
            <a:ext cx="5653507" cy="80486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260"/>
              <a:buNone/>
              <a:defRPr sz="1400">
                <a:solidFill>
                  <a:schemeClr val="lt1"/>
                </a:solidFill>
              </a:defRPr>
            </a:lvl1pPr>
            <a:lvl2pPr marL="914400" lvl="1" indent="-228600" algn="l">
              <a:spcBef>
                <a:spcPts val="600"/>
              </a:spcBef>
              <a:spcAft>
                <a:spcPts val="0"/>
              </a:spcAft>
              <a:buSzPts val="1080"/>
              <a:buNone/>
              <a:defRPr sz="1200"/>
            </a:lvl2pPr>
            <a:lvl3pPr marL="1371600" lvl="2" indent="-228600" algn="l">
              <a:spcBef>
                <a:spcPts val="600"/>
              </a:spcBef>
              <a:spcAft>
                <a:spcPts val="0"/>
              </a:spcAft>
              <a:buSzPts val="900"/>
              <a:buNone/>
              <a:defRPr sz="1000"/>
            </a:lvl3pPr>
            <a:lvl4pPr marL="1828800" lvl="3" indent="-228600" algn="l">
              <a:spcBef>
                <a:spcPts val="600"/>
              </a:spcBef>
              <a:spcAft>
                <a:spcPts val="0"/>
              </a:spcAft>
              <a:buSzPts val="810"/>
              <a:buNone/>
              <a:defRPr sz="900"/>
            </a:lvl4pPr>
            <a:lvl5pPr marL="2286000" lvl="4" indent="-228600" algn="l">
              <a:spcBef>
                <a:spcPts val="600"/>
              </a:spcBef>
              <a:spcAft>
                <a:spcPts val="0"/>
              </a:spcAft>
              <a:buSzPts val="810"/>
              <a:buNone/>
              <a:defRPr sz="900"/>
            </a:lvl5pPr>
            <a:lvl6pPr marL="2743200" lvl="5" indent="-228600" algn="l">
              <a:spcBef>
                <a:spcPts val="600"/>
              </a:spcBef>
              <a:spcAft>
                <a:spcPts val="0"/>
              </a:spcAft>
              <a:buSzPts val="810"/>
              <a:buNone/>
              <a:defRPr sz="900"/>
            </a:lvl6pPr>
            <a:lvl7pPr marL="3200400" lvl="6" indent="-228600" algn="l">
              <a:spcBef>
                <a:spcPts val="600"/>
              </a:spcBef>
              <a:spcAft>
                <a:spcPts val="0"/>
              </a:spcAft>
              <a:buSzPts val="810"/>
              <a:buNone/>
              <a:defRPr sz="900"/>
            </a:lvl7pPr>
            <a:lvl8pPr marL="3657600" lvl="7" indent="-228600" algn="l">
              <a:spcBef>
                <a:spcPts val="600"/>
              </a:spcBef>
              <a:spcAft>
                <a:spcPts val="0"/>
              </a:spcAft>
              <a:buSzPts val="810"/>
              <a:buNone/>
              <a:defRPr sz="900"/>
            </a:lvl8pPr>
            <a:lvl9pPr marL="4114800" lvl="8" indent="-228600" algn="l">
              <a:spcBef>
                <a:spcPts val="600"/>
              </a:spcBef>
              <a:spcAft>
                <a:spcPts val="0"/>
              </a:spcAft>
              <a:buSzPts val="810"/>
              <a:buNone/>
              <a:defRPr sz="900"/>
            </a:lvl9pPr>
          </a:lstStyle>
          <a:p>
            <a:endParaRPr/>
          </a:p>
        </p:txBody>
      </p:sp>
      <p:sp>
        <p:nvSpPr>
          <p:cNvPr id="372" name="Google Shape;372;p3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3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5" name="Google Shape;375;p32"/>
          <p:cNvSpPr>
            <a:spLocks noGrp="1"/>
          </p:cNvSpPr>
          <p:nvPr>
            <p:ph type="pic" idx="3"/>
          </p:nvPr>
        </p:nvSpPr>
        <p:spPr>
          <a:xfrm>
            <a:off x="284164" y="457200"/>
            <a:ext cx="2736850" cy="290779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
        <p:nvSpPr>
          <p:cNvPr id="376" name="Google Shape;376;p32"/>
          <p:cNvSpPr>
            <a:spLocks noGrp="1"/>
          </p:cNvSpPr>
          <p:nvPr>
            <p:ph type="pic" idx="4"/>
          </p:nvPr>
        </p:nvSpPr>
        <p:spPr>
          <a:xfrm>
            <a:off x="284164" y="3364992"/>
            <a:ext cx="2736850" cy="2898648"/>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2520"/>
              <a:buFont typeface="Noto Sans Symbols"/>
              <a:buNone/>
              <a:defRPr sz="28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800"/>
              <a:buFont typeface="Noto Sans Symbols"/>
              <a:buNone/>
              <a:defRPr sz="20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800"/>
              <a:buFont typeface="Noto Sans Symbols"/>
              <a:buNone/>
              <a:defRPr sz="2000" b="0" i="0" u="none" strike="noStrike" cap="none">
                <a:solidFill>
                  <a:srgbClr val="262626"/>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377"/>
        <p:cNvGrpSpPr/>
        <p:nvPr/>
      </p:nvGrpSpPr>
      <p:grpSpPr>
        <a:xfrm>
          <a:off x="0" y="0"/>
          <a:ext cx="0" cy="0"/>
          <a:chOff x="0" y="0"/>
          <a:chExt cx="0" cy="0"/>
        </a:xfrm>
      </p:grpSpPr>
      <p:sp>
        <p:nvSpPr>
          <p:cNvPr id="378" name="Google Shape;378;p33"/>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9" name="Google Shape;379;p33"/>
          <p:cNvGrpSpPr/>
          <p:nvPr/>
        </p:nvGrpSpPr>
        <p:grpSpPr>
          <a:xfrm>
            <a:off x="284163" y="1577847"/>
            <a:ext cx="8576373" cy="137411"/>
            <a:chOff x="284163" y="1577847"/>
            <a:chExt cx="8576373" cy="137411"/>
          </a:xfrm>
        </p:grpSpPr>
        <p:sp>
          <p:nvSpPr>
            <p:cNvPr id="380" name="Google Shape;380;p33"/>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33"/>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3"/>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3" name="Google Shape;383;p3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33"/>
          <p:cNvSpPr txBox="1">
            <a:spLocks noGrp="1"/>
          </p:cNvSpPr>
          <p:nvPr>
            <p:ph type="body" idx="1"/>
          </p:nvPr>
        </p:nvSpPr>
        <p:spPr>
          <a:xfrm rot="5400000">
            <a:off x="2564607" y="-146843"/>
            <a:ext cx="4013200" cy="8574087"/>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385" name="Google Shape;385;p3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3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3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388"/>
        <p:cNvGrpSpPr/>
        <p:nvPr/>
      </p:nvGrpSpPr>
      <p:grpSpPr>
        <a:xfrm>
          <a:off x="0" y="0"/>
          <a:ext cx="0" cy="0"/>
          <a:chOff x="0" y="0"/>
          <a:chExt cx="0" cy="0"/>
        </a:xfrm>
      </p:grpSpPr>
      <p:sp>
        <p:nvSpPr>
          <p:cNvPr id="389" name="Google Shape;389;p34"/>
          <p:cNvSpPr/>
          <p:nvPr/>
        </p:nvSpPr>
        <p:spPr>
          <a:xfrm rot="5400000">
            <a:off x="5313882" y="2857535"/>
            <a:ext cx="5934615"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4"/>
          <p:cNvSpPr txBox="1">
            <a:spLocks noGrp="1"/>
          </p:cNvSpPr>
          <p:nvPr>
            <p:ph type="title"/>
          </p:nvPr>
        </p:nvSpPr>
        <p:spPr>
          <a:xfrm rot="5400000">
            <a:off x="5219069" y="2949131"/>
            <a:ext cx="5921375" cy="969264"/>
          </a:xfrm>
          <a:prstGeom prst="rect">
            <a:avLst/>
          </a:prstGeom>
          <a:solidFill>
            <a:srgbClr val="262626">
              <a:alpha val="69803"/>
            </a:srgbClr>
          </a:solidFill>
          <a:ln>
            <a:noFill/>
          </a:ln>
        </p:spPr>
        <p:txBody>
          <a:bodyPr spcFirstLastPara="1" wrap="square" lIns="91425" tIns="45700" rIns="91425" bIns="45700" anchor="ctr" anchorCtr="0"/>
          <a:lstStyle>
            <a:lvl1pPr lvl="0" algn="l">
              <a:spcBef>
                <a:spcPts val="0"/>
              </a:spcBef>
              <a:spcAft>
                <a:spcPts val="0"/>
              </a:spcAft>
              <a:buClr>
                <a:schemeClr val="lt1"/>
              </a:buClr>
              <a:buSzPts val="3400"/>
              <a:buFont typeface="Corbe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34"/>
          <p:cNvSpPr txBox="1">
            <a:spLocks noGrp="1"/>
          </p:cNvSpPr>
          <p:nvPr>
            <p:ph type="body" idx="1"/>
          </p:nvPr>
        </p:nvSpPr>
        <p:spPr>
          <a:xfrm rot="5400000">
            <a:off x="564357" y="177006"/>
            <a:ext cx="5937250" cy="6497637"/>
          </a:xfrm>
          <a:prstGeom prst="rect">
            <a:avLst/>
          </a:prstGeom>
          <a:noFill/>
          <a:ln>
            <a:noFill/>
          </a:ln>
        </p:spPr>
        <p:txBody>
          <a:bodyPr spcFirstLastPara="1" wrap="square" lIns="91425" tIns="45700" rIns="91425" bIns="45700" anchor="t" anchorCtr="0"/>
          <a:lstStyle>
            <a:lvl1pPr marL="457200" lvl="0" indent="-331470" algn="l">
              <a:spcBef>
                <a:spcPts val="2000"/>
              </a:spcBef>
              <a:spcAft>
                <a:spcPts val="0"/>
              </a:spcAft>
              <a:buSzPts val="1620"/>
              <a:buChar char="↗"/>
              <a:defRPr/>
            </a:lvl1pPr>
            <a:lvl2pPr marL="914400" lvl="1" indent="-331469" algn="l">
              <a:spcBef>
                <a:spcPts val="600"/>
              </a:spcBef>
              <a:spcAft>
                <a:spcPts val="0"/>
              </a:spcAft>
              <a:buSzPts val="162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31470" algn="l">
              <a:spcBef>
                <a:spcPts val="600"/>
              </a:spcBef>
              <a:spcAft>
                <a:spcPts val="0"/>
              </a:spcAft>
              <a:buSzPts val="1620"/>
              <a:buChar char="↗"/>
              <a:defRPr/>
            </a:lvl6pPr>
            <a:lvl7pPr marL="3200400" lvl="6" indent="-331470" algn="l">
              <a:spcBef>
                <a:spcPts val="600"/>
              </a:spcBef>
              <a:spcAft>
                <a:spcPts val="0"/>
              </a:spcAft>
              <a:buSzPts val="1620"/>
              <a:buChar char="↗"/>
              <a:defRPr/>
            </a:lvl7pPr>
            <a:lvl8pPr marL="3657600" lvl="7" indent="-331470" algn="l">
              <a:spcBef>
                <a:spcPts val="600"/>
              </a:spcBef>
              <a:spcAft>
                <a:spcPts val="0"/>
              </a:spcAft>
              <a:buSzPts val="1620"/>
              <a:buChar char="↗"/>
              <a:defRPr/>
            </a:lvl8pPr>
            <a:lvl9pPr marL="4114800" lvl="8" indent="-331470" algn="l">
              <a:spcBef>
                <a:spcPts val="600"/>
              </a:spcBef>
              <a:spcAft>
                <a:spcPts val="0"/>
              </a:spcAft>
              <a:buSzPts val="1620"/>
              <a:buChar char="↗"/>
              <a:defRPr/>
            </a:lvl9pPr>
          </a:lstStyle>
          <a:p>
            <a:endParaRPr/>
          </a:p>
        </p:txBody>
      </p:sp>
      <p:sp>
        <p:nvSpPr>
          <p:cNvPr id="392" name="Google Shape;392;p3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3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395" name="Google Shape;395;p34"/>
          <p:cNvGrpSpPr/>
          <p:nvPr/>
        </p:nvGrpSpPr>
        <p:grpSpPr>
          <a:xfrm rot="5400000">
            <a:off x="4658724" y="3355723"/>
            <a:ext cx="5934456" cy="137411"/>
            <a:chOff x="284163" y="1577847"/>
            <a:chExt cx="8576373" cy="137411"/>
          </a:xfrm>
        </p:grpSpPr>
        <p:sp>
          <p:nvSpPr>
            <p:cNvPr id="396" name="Google Shape;396;p34"/>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4"/>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4"/>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36"/>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8" name="Google Shape;408;p3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9" name="Google Shape;409;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412"/>
        <p:cNvGrpSpPr/>
        <p:nvPr/>
      </p:nvGrpSpPr>
      <p:grpSpPr>
        <a:xfrm>
          <a:off x="0" y="0"/>
          <a:ext cx="0" cy="0"/>
          <a:chOff x="0" y="0"/>
          <a:chExt cx="0" cy="0"/>
        </a:xfrm>
      </p:grpSpPr>
      <p:sp>
        <p:nvSpPr>
          <p:cNvPr id="413" name="Google Shape;413;p3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3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5" name="Google Shape;415;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418"/>
        <p:cNvGrpSpPr/>
        <p:nvPr/>
      </p:nvGrpSpPr>
      <p:grpSpPr>
        <a:xfrm>
          <a:off x="0" y="0"/>
          <a:ext cx="0" cy="0"/>
          <a:chOff x="0" y="0"/>
          <a:chExt cx="0" cy="0"/>
        </a:xfrm>
      </p:grpSpPr>
      <p:sp>
        <p:nvSpPr>
          <p:cNvPr id="419" name="Google Shape;419;p3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3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424"/>
        <p:cNvGrpSpPr/>
        <p:nvPr/>
      </p:nvGrpSpPr>
      <p:grpSpPr>
        <a:xfrm>
          <a:off x="0" y="0"/>
          <a:ext cx="0" cy="0"/>
          <a:chOff x="0" y="0"/>
          <a:chExt cx="0" cy="0"/>
        </a:xfrm>
      </p:grpSpPr>
      <p:sp>
        <p:nvSpPr>
          <p:cNvPr id="425" name="Google Shape;425;p3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3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7" name="Google Shape;427;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430"/>
        <p:cNvGrpSpPr/>
        <p:nvPr/>
      </p:nvGrpSpPr>
      <p:grpSpPr>
        <a:xfrm>
          <a:off x="0" y="0"/>
          <a:ext cx="0" cy="0"/>
          <a:chOff x="0" y="0"/>
          <a:chExt cx="0" cy="0"/>
        </a:xfrm>
      </p:grpSpPr>
      <p:sp>
        <p:nvSpPr>
          <p:cNvPr id="431" name="Google Shape;431;p4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4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4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37"/>
        <p:cNvGrpSpPr/>
        <p:nvPr/>
      </p:nvGrpSpPr>
      <p:grpSpPr>
        <a:xfrm>
          <a:off x="0" y="0"/>
          <a:ext cx="0" cy="0"/>
          <a:chOff x="0" y="0"/>
          <a:chExt cx="0" cy="0"/>
        </a:xfrm>
      </p:grpSpPr>
      <p:sp>
        <p:nvSpPr>
          <p:cNvPr id="438" name="Google Shape;438;p41"/>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9" name="Google Shape;439;p41"/>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0" name="Google Shape;440;p41"/>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4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2" name="Google Shape;442;p4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46"/>
        <p:cNvGrpSpPr/>
        <p:nvPr/>
      </p:nvGrpSpPr>
      <p:grpSpPr>
        <a:xfrm>
          <a:off x="0" y="0"/>
          <a:ext cx="0" cy="0"/>
          <a:chOff x="0" y="0"/>
          <a:chExt cx="0" cy="0"/>
        </a:xfrm>
      </p:grpSpPr>
      <p:sp>
        <p:nvSpPr>
          <p:cNvPr id="447" name="Google Shape;447;p4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1"/>
        <p:cNvGrpSpPr/>
        <p:nvPr/>
      </p:nvGrpSpPr>
      <p:grpSpPr>
        <a:xfrm>
          <a:off x="0" y="0"/>
          <a:ext cx="0" cy="0"/>
          <a:chOff x="0" y="0"/>
          <a:chExt cx="0" cy="0"/>
        </a:xfrm>
      </p:grpSpPr>
      <p:sp>
        <p:nvSpPr>
          <p:cNvPr id="52" name="Google Shape;52;p5"/>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55" name="Google Shape;55;p5"/>
          <p:cNvGrpSpPr/>
          <p:nvPr/>
        </p:nvGrpSpPr>
        <p:grpSpPr>
          <a:xfrm>
            <a:off x="284163" y="452718"/>
            <a:ext cx="8576373" cy="137411"/>
            <a:chOff x="284163" y="1577847"/>
            <a:chExt cx="8576373" cy="137411"/>
          </a:xfrm>
        </p:grpSpPr>
        <p:sp>
          <p:nvSpPr>
            <p:cNvPr id="56" name="Google Shape;56;p5"/>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5"/>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5"/>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451"/>
        <p:cNvGrpSpPr/>
        <p:nvPr/>
      </p:nvGrpSpPr>
      <p:grpSpPr>
        <a:xfrm>
          <a:off x="0" y="0"/>
          <a:ext cx="0" cy="0"/>
          <a:chOff x="0" y="0"/>
          <a:chExt cx="0" cy="0"/>
        </a:xfrm>
      </p:grpSpPr>
      <p:sp>
        <p:nvSpPr>
          <p:cNvPr id="452" name="Google Shape;452;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55"/>
        <p:cNvGrpSpPr/>
        <p:nvPr/>
      </p:nvGrpSpPr>
      <p:grpSpPr>
        <a:xfrm>
          <a:off x="0" y="0"/>
          <a:ext cx="0" cy="0"/>
          <a:chOff x="0" y="0"/>
          <a:chExt cx="0" cy="0"/>
        </a:xfrm>
      </p:grpSpPr>
      <p:sp>
        <p:nvSpPr>
          <p:cNvPr id="456" name="Google Shape;456;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44"/>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8" name="Google Shape;458;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9" name="Google Shape;459;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462"/>
        <p:cNvGrpSpPr/>
        <p:nvPr/>
      </p:nvGrpSpPr>
      <p:grpSpPr>
        <a:xfrm>
          <a:off x="0" y="0"/>
          <a:ext cx="0" cy="0"/>
          <a:chOff x="0" y="0"/>
          <a:chExt cx="0" cy="0"/>
        </a:xfrm>
      </p:grpSpPr>
      <p:sp>
        <p:nvSpPr>
          <p:cNvPr id="463" name="Google Shape;463;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4" name="Google Shape;464;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7" name="Google Shape;467;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468"/>
        <p:cNvGrpSpPr/>
        <p:nvPr/>
      </p:nvGrpSpPr>
      <p:grpSpPr>
        <a:xfrm>
          <a:off x="0" y="0"/>
          <a:ext cx="0" cy="0"/>
          <a:chOff x="0" y="0"/>
          <a:chExt cx="0" cy="0"/>
        </a:xfrm>
      </p:grpSpPr>
      <p:sp>
        <p:nvSpPr>
          <p:cNvPr id="469" name="Google Shape;469;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46"/>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9"/>
        <p:cNvGrpSpPr/>
        <p:nvPr/>
      </p:nvGrpSpPr>
      <p:grpSpPr>
        <a:xfrm>
          <a:off x="0" y="0"/>
          <a:ext cx="0" cy="0"/>
          <a:chOff x="0" y="0"/>
          <a:chExt cx="0" cy="0"/>
        </a:xfrm>
      </p:grpSpPr>
      <p:sp>
        <p:nvSpPr>
          <p:cNvPr id="60" name="Google Shape;60;p6"/>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 name="Google Shape;61;p6"/>
          <p:cNvGrpSpPr/>
          <p:nvPr/>
        </p:nvGrpSpPr>
        <p:grpSpPr>
          <a:xfrm>
            <a:off x="284163" y="1577847"/>
            <a:ext cx="8576373" cy="137411"/>
            <a:chOff x="284163" y="1577847"/>
            <a:chExt cx="8576373" cy="137411"/>
          </a:xfrm>
        </p:grpSpPr>
        <p:sp>
          <p:nvSpPr>
            <p:cNvPr id="62" name="Google Shape;62;p6"/>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6"/>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6"/>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 name="Google Shape;65;p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e de titre avec image">
  <p:cSld name="Diapositive de titre avec image">
    <p:spTree>
      <p:nvGrpSpPr>
        <p:cNvPr id="1" name="Shape 69"/>
        <p:cNvGrpSpPr/>
        <p:nvPr/>
      </p:nvGrpSpPr>
      <p:grpSpPr>
        <a:xfrm>
          <a:off x="0" y="0"/>
          <a:ext cx="0" cy="0"/>
          <a:chOff x="0" y="0"/>
          <a:chExt cx="0" cy="0"/>
        </a:xfrm>
      </p:grpSpPr>
      <p:sp>
        <p:nvSpPr>
          <p:cNvPr id="70" name="Google Shape;70;p7"/>
          <p:cNvSpPr/>
          <p:nvPr/>
        </p:nvSpPr>
        <p:spPr>
          <a:xfrm>
            <a:off x="284163" y="444728"/>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sp>
        <p:nvSpPr>
          <p:cNvPr id="71" name="Google Shape;71;p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4" name="Google Shape;74;p7"/>
          <p:cNvSpPr>
            <a:spLocks noGrp="1"/>
          </p:cNvSpPr>
          <p:nvPr>
            <p:ph type="pic" idx="2"/>
          </p:nvPr>
        </p:nvSpPr>
        <p:spPr>
          <a:xfrm>
            <a:off x="284162" y="2017058"/>
            <a:ext cx="8574087" cy="4377391"/>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75" name="Google Shape;75;p7"/>
          <p:cNvSpPr txBox="1">
            <a:spLocks noGrp="1"/>
          </p:cNvSpPr>
          <p:nvPr>
            <p:ph type="subTitle" idx="1"/>
          </p:nvPr>
        </p:nvSpPr>
        <p:spPr>
          <a:xfrm>
            <a:off x="472420" y="1532965"/>
            <a:ext cx="7754284" cy="484094"/>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620"/>
              <a:buNone/>
              <a:defRPr sz="1800">
                <a:solidFill>
                  <a:schemeClr val="lt1"/>
                </a:solidFill>
              </a:defRPr>
            </a:lvl1pPr>
            <a:lvl2pPr lvl="1" algn="ctr">
              <a:spcBef>
                <a:spcPts val="600"/>
              </a:spcBef>
              <a:spcAft>
                <a:spcPts val="0"/>
              </a:spcAft>
              <a:buSzPts val="198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620"/>
              <a:buNone/>
              <a:defRPr>
                <a:solidFill>
                  <a:srgbClr val="888888"/>
                </a:solidFill>
              </a:defRPr>
            </a:lvl4pPr>
            <a:lvl5pPr lvl="4" algn="ctr">
              <a:spcBef>
                <a:spcPts val="600"/>
              </a:spcBef>
              <a:spcAft>
                <a:spcPts val="0"/>
              </a:spcAft>
              <a:buSzPts val="1620"/>
              <a:buNone/>
              <a:defRPr>
                <a:solidFill>
                  <a:srgbClr val="888888"/>
                </a:solidFill>
              </a:defRPr>
            </a:lvl5pPr>
            <a:lvl6pPr lvl="5" algn="ctr">
              <a:spcBef>
                <a:spcPts val="600"/>
              </a:spcBef>
              <a:spcAft>
                <a:spcPts val="0"/>
              </a:spcAft>
              <a:buSzPts val="1620"/>
              <a:buNone/>
              <a:defRPr>
                <a:solidFill>
                  <a:srgbClr val="888888"/>
                </a:solidFill>
              </a:defRPr>
            </a:lvl6pPr>
            <a:lvl7pPr lvl="6" algn="ctr">
              <a:spcBef>
                <a:spcPts val="600"/>
              </a:spcBef>
              <a:spcAft>
                <a:spcPts val="0"/>
              </a:spcAft>
              <a:buSzPts val="1620"/>
              <a:buNone/>
              <a:defRPr>
                <a:solidFill>
                  <a:srgbClr val="888888"/>
                </a:solidFill>
              </a:defRPr>
            </a:lvl7pPr>
            <a:lvl8pPr lvl="7" algn="ctr">
              <a:spcBef>
                <a:spcPts val="600"/>
              </a:spcBef>
              <a:spcAft>
                <a:spcPts val="0"/>
              </a:spcAft>
              <a:buSzPts val="1620"/>
              <a:buNone/>
              <a:defRPr>
                <a:solidFill>
                  <a:srgbClr val="888888"/>
                </a:solidFill>
              </a:defRPr>
            </a:lvl8pPr>
            <a:lvl9pPr lvl="8" algn="ctr">
              <a:spcBef>
                <a:spcPts val="600"/>
              </a:spcBef>
              <a:spcAft>
                <a:spcPts val="0"/>
              </a:spcAft>
              <a:buSzPts val="1620"/>
              <a:buNone/>
              <a:defRPr>
                <a:solidFill>
                  <a:srgbClr val="888888"/>
                </a:solidFill>
              </a:defRPr>
            </a:lvl9pPr>
          </a:lstStyle>
          <a:p>
            <a:endParaRPr/>
          </a:p>
        </p:txBody>
      </p:sp>
      <p:grpSp>
        <p:nvGrpSpPr>
          <p:cNvPr id="76" name="Google Shape;76;p7"/>
          <p:cNvGrpSpPr/>
          <p:nvPr/>
        </p:nvGrpSpPr>
        <p:grpSpPr>
          <a:xfrm>
            <a:off x="284163" y="1906542"/>
            <a:ext cx="8576373" cy="137411"/>
            <a:chOff x="284163" y="1759424"/>
            <a:chExt cx="8576373" cy="137411"/>
          </a:xfrm>
        </p:grpSpPr>
        <p:sp>
          <p:nvSpPr>
            <p:cNvPr id="77" name="Google Shape;77;p7"/>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7"/>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7"/>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0" name="Google Shape;80;p7"/>
          <p:cNvSpPr txBox="1"/>
          <p:nvPr/>
        </p:nvSpPr>
        <p:spPr>
          <a:xfrm>
            <a:off x="8230889" y="444728"/>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81" name="Google Shape;81;p7"/>
          <p:cNvSpPr txBox="1">
            <a:spLocks noGrp="1"/>
          </p:cNvSpPr>
          <p:nvPr>
            <p:ph type="ctrTitle"/>
          </p:nvPr>
        </p:nvSpPr>
        <p:spPr>
          <a:xfrm>
            <a:off x="418633" y="444728"/>
            <a:ext cx="7810967" cy="1088237"/>
          </a:xfrm>
          <a:prstGeom prst="rect">
            <a:avLst/>
          </a:prstGeom>
          <a:noFill/>
          <a:ln>
            <a:noFill/>
          </a:ln>
        </p:spPr>
        <p:txBody>
          <a:bodyPr spcFirstLastPara="1" wrap="square" lIns="91425" tIns="45700" rIns="91425" bIns="45700" anchor="b" anchorCtr="0"/>
          <a:lstStyle>
            <a:lvl1pPr lvl="0" algn="l">
              <a:lnSpc>
                <a:spcPct val="109523"/>
              </a:lnSpc>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82"/>
        <p:cNvGrpSpPr/>
        <p:nvPr/>
      </p:nvGrpSpPr>
      <p:grpSpPr>
        <a:xfrm>
          <a:off x="0" y="0"/>
          <a:ext cx="0" cy="0"/>
          <a:chOff x="0" y="0"/>
          <a:chExt cx="0" cy="0"/>
        </a:xfrm>
      </p:grpSpPr>
      <p:sp>
        <p:nvSpPr>
          <p:cNvPr id="83" name="Google Shape;83;p8"/>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84" name="Google Shape;84;p8"/>
          <p:cNvGrpSpPr/>
          <p:nvPr/>
        </p:nvGrpSpPr>
        <p:grpSpPr>
          <a:xfrm>
            <a:off x="284163" y="6263389"/>
            <a:ext cx="8576373" cy="137411"/>
            <a:chOff x="284163" y="1759424"/>
            <a:chExt cx="8576373" cy="137411"/>
          </a:xfrm>
        </p:grpSpPr>
        <p:sp>
          <p:nvSpPr>
            <p:cNvPr id="85" name="Google Shape;85;p8"/>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8"/>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8"/>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 name="Google Shape;88;p8"/>
          <p:cNvSpPr txBox="1"/>
          <p:nvPr/>
        </p:nvSpPr>
        <p:spPr>
          <a:xfrm>
            <a:off x="8230889" y="4801575"/>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89" name="Google Shape;89;p8"/>
          <p:cNvSpPr txBox="1">
            <a:spLocks noGrp="1"/>
          </p:cNvSpPr>
          <p:nvPr>
            <p:ph type="title"/>
          </p:nvPr>
        </p:nvSpPr>
        <p:spPr>
          <a:xfrm>
            <a:off x="429768" y="4814125"/>
            <a:ext cx="7772400" cy="105156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200"/>
              <a:buFont typeface="Corbel"/>
              <a:buNone/>
              <a:defRPr sz="4200" b="0" i="0" cap="none">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
          <p:cNvSpPr txBox="1">
            <a:spLocks noGrp="1"/>
          </p:cNvSpPr>
          <p:nvPr>
            <p:ph type="body" idx="1"/>
          </p:nvPr>
        </p:nvSpPr>
        <p:spPr>
          <a:xfrm>
            <a:off x="475488" y="5861304"/>
            <a:ext cx="7735824" cy="402336"/>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620"/>
              <a:buNone/>
              <a:defRPr sz="1800">
                <a:solidFill>
                  <a:schemeClr val="lt1"/>
                </a:solidFill>
                <a:latin typeface="Calibri"/>
                <a:ea typeface="Calibri"/>
                <a:cs typeface="Calibri"/>
                <a:sym typeface="Calibri"/>
              </a:defRPr>
            </a:lvl1pPr>
            <a:lvl2pPr marL="914400" lvl="1" indent="-228600" algn="l">
              <a:spcBef>
                <a:spcPts val="600"/>
              </a:spcBef>
              <a:spcAft>
                <a:spcPts val="0"/>
              </a:spcAft>
              <a:buSzPts val="1620"/>
              <a:buNone/>
              <a:defRPr sz="1800">
                <a:solidFill>
                  <a:srgbClr val="888888"/>
                </a:solidFill>
              </a:defRPr>
            </a:lvl2pPr>
            <a:lvl3pPr marL="1371600" lvl="2" indent="-228600" algn="l">
              <a:spcBef>
                <a:spcPts val="600"/>
              </a:spcBef>
              <a:spcAft>
                <a:spcPts val="0"/>
              </a:spcAft>
              <a:buSzPts val="1440"/>
              <a:buNone/>
              <a:defRPr sz="1600">
                <a:solidFill>
                  <a:srgbClr val="888888"/>
                </a:solidFill>
              </a:defRPr>
            </a:lvl3pPr>
            <a:lvl4pPr marL="1828800" lvl="3" indent="-228600" algn="l">
              <a:spcBef>
                <a:spcPts val="600"/>
              </a:spcBef>
              <a:spcAft>
                <a:spcPts val="0"/>
              </a:spcAft>
              <a:buSzPts val="1260"/>
              <a:buNone/>
              <a:defRPr sz="1400">
                <a:solidFill>
                  <a:srgbClr val="888888"/>
                </a:solidFill>
              </a:defRPr>
            </a:lvl4pPr>
            <a:lvl5pPr marL="2286000" lvl="4" indent="-228600" algn="l">
              <a:spcBef>
                <a:spcPts val="600"/>
              </a:spcBef>
              <a:spcAft>
                <a:spcPts val="0"/>
              </a:spcAft>
              <a:buSzPts val="1260"/>
              <a:buNone/>
              <a:defRPr sz="1400">
                <a:solidFill>
                  <a:srgbClr val="888888"/>
                </a:solidFill>
              </a:defRPr>
            </a:lvl5pPr>
            <a:lvl6pPr marL="2743200" lvl="5" indent="-228600" algn="l">
              <a:spcBef>
                <a:spcPts val="600"/>
              </a:spcBef>
              <a:spcAft>
                <a:spcPts val="0"/>
              </a:spcAft>
              <a:buSzPts val="1260"/>
              <a:buNone/>
              <a:defRPr sz="1400">
                <a:solidFill>
                  <a:srgbClr val="888888"/>
                </a:solidFill>
              </a:defRPr>
            </a:lvl6pPr>
            <a:lvl7pPr marL="3200400" lvl="6" indent="-228600" algn="l">
              <a:spcBef>
                <a:spcPts val="600"/>
              </a:spcBef>
              <a:spcAft>
                <a:spcPts val="0"/>
              </a:spcAft>
              <a:buSzPts val="1260"/>
              <a:buNone/>
              <a:defRPr sz="1400">
                <a:solidFill>
                  <a:srgbClr val="888888"/>
                </a:solidFill>
              </a:defRPr>
            </a:lvl7pPr>
            <a:lvl8pPr marL="3657600" lvl="7" indent="-228600" algn="l">
              <a:spcBef>
                <a:spcPts val="600"/>
              </a:spcBef>
              <a:spcAft>
                <a:spcPts val="0"/>
              </a:spcAft>
              <a:buSzPts val="1260"/>
              <a:buNone/>
              <a:defRPr sz="1400">
                <a:solidFill>
                  <a:srgbClr val="888888"/>
                </a:solidFill>
              </a:defRPr>
            </a:lvl8pPr>
            <a:lvl9pPr marL="4114800" lvl="8" indent="-228600" algn="l">
              <a:spcBef>
                <a:spcPts val="600"/>
              </a:spcBef>
              <a:spcAft>
                <a:spcPts val="0"/>
              </a:spcAft>
              <a:buSzPts val="1260"/>
              <a:buNone/>
              <a:defRPr sz="1400">
                <a:solidFill>
                  <a:srgbClr val="888888"/>
                </a:solidFill>
              </a:defRPr>
            </a:lvl9pPr>
          </a:lstStyle>
          <a:p>
            <a:endParaRPr/>
          </a:p>
        </p:txBody>
      </p:sp>
      <p:sp>
        <p:nvSpPr>
          <p:cNvPr id="91" name="Google Shape;91;p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avec image">
  <p:cSld name="Section avec image">
    <p:spTree>
      <p:nvGrpSpPr>
        <p:cNvPr id="1" name="Shape 94"/>
        <p:cNvGrpSpPr/>
        <p:nvPr/>
      </p:nvGrpSpPr>
      <p:grpSpPr>
        <a:xfrm>
          <a:off x="0" y="0"/>
          <a:ext cx="0" cy="0"/>
          <a:chOff x="0" y="0"/>
          <a:chExt cx="0" cy="0"/>
        </a:xfrm>
      </p:grpSpPr>
      <p:sp>
        <p:nvSpPr>
          <p:cNvPr id="95" name="Google Shape;95;p9"/>
          <p:cNvSpPr>
            <a:spLocks noGrp="1"/>
          </p:cNvSpPr>
          <p:nvPr>
            <p:ph type="pic" idx="2"/>
          </p:nvPr>
        </p:nvSpPr>
        <p:spPr>
          <a:xfrm>
            <a:off x="284162" y="443754"/>
            <a:ext cx="8574087" cy="4370293"/>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rgbClr val="A5A5A5"/>
              </a:buClr>
              <a:buSzPts val="2160"/>
              <a:buFont typeface="Noto Sans Symbols"/>
              <a:buNone/>
              <a:defRPr sz="2400" b="0" i="0" u="none" strike="noStrike" cap="none">
                <a:solidFill>
                  <a:srgbClr val="262626"/>
                </a:solidFill>
                <a:latin typeface="Calibri"/>
                <a:ea typeface="Calibri"/>
                <a:cs typeface="Calibri"/>
                <a:sym typeface="Calibri"/>
              </a:defRPr>
            </a:lvl1pPr>
            <a:lvl2pPr marR="0" lvl="1"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R="0" lvl="2"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R="0" lvl="3"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R="0" lvl="4"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R="0" lvl="5"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R="0" lvl="6"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R="0" lvl="7"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R="0" lvl="8"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96" name="Google Shape;96;p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9"/>
          <p:cNvSpPr/>
          <p:nvPr/>
        </p:nvSpPr>
        <p:spPr>
          <a:xfrm>
            <a:off x="284163" y="4801575"/>
            <a:ext cx="8574087" cy="1468437"/>
          </a:xfrm>
          <a:prstGeom prst="rect">
            <a:avLst/>
          </a:prstGeom>
          <a:solidFill>
            <a:srgbClr val="262626">
              <a:alpha val="84705"/>
            </a:srgbClr>
          </a:solidFill>
          <a:ln>
            <a:noFill/>
          </a:ln>
        </p:spPr>
        <p:txBody>
          <a:bodyPr spcFirstLastPara="1" wrap="square" lIns="91425" tIns="45700" rIns="182875" bIns="365750" anchor="b" anchorCtr="0">
            <a:noAutofit/>
          </a:bodyPr>
          <a:lstStyle/>
          <a:p>
            <a:pPr marL="0" marR="0" lvl="0" indent="0" algn="l" rtl="0">
              <a:spcBef>
                <a:spcPts val="0"/>
              </a:spcBef>
              <a:spcAft>
                <a:spcPts val="0"/>
              </a:spcAft>
              <a:buClr>
                <a:schemeClr val="dk1"/>
              </a:buClr>
              <a:buSzPts val="4200"/>
              <a:buFont typeface="Calibri"/>
              <a:buNone/>
            </a:pPr>
            <a:endParaRPr sz="4200">
              <a:solidFill>
                <a:schemeClr val="lt1"/>
              </a:solidFill>
              <a:latin typeface="Corbel"/>
              <a:ea typeface="Corbel"/>
              <a:cs typeface="Corbel"/>
              <a:sym typeface="Corbel"/>
            </a:endParaRPr>
          </a:p>
        </p:txBody>
      </p:sp>
      <p:grpSp>
        <p:nvGrpSpPr>
          <p:cNvPr id="100" name="Google Shape;100;p9"/>
          <p:cNvGrpSpPr/>
          <p:nvPr/>
        </p:nvGrpSpPr>
        <p:grpSpPr>
          <a:xfrm>
            <a:off x="284163" y="6263389"/>
            <a:ext cx="8576373" cy="137411"/>
            <a:chOff x="284163" y="1759424"/>
            <a:chExt cx="8576373" cy="137411"/>
          </a:xfrm>
        </p:grpSpPr>
        <p:sp>
          <p:nvSpPr>
            <p:cNvPr id="101" name="Google Shape;101;p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4" name="Google Shape;104;p9"/>
          <p:cNvSpPr txBox="1"/>
          <p:nvPr/>
        </p:nvSpPr>
        <p:spPr>
          <a:xfrm>
            <a:off x="8230889" y="4801575"/>
            <a:ext cx="58702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105" name="Google Shape;105;p9"/>
          <p:cNvSpPr txBox="1">
            <a:spLocks noGrp="1"/>
          </p:cNvSpPr>
          <p:nvPr>
            <p:ph type="title"/>
          </p:nvPr>
        </p:nvSpPr>
        <p:spPr>
          <a:xfrm>
            <a:off x="430306" y="4814047"/>
            <a:ext cx="7772400" cy="104887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200"/>
              <a:buFont typeface="Corbel"/>
              <a:buNone/>
              <a:defRPr sz="42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9"/>
          <p:cNvSpPr txBox="1">
            <a:spLocks noGrp="1"/>
          </p:cNvSpPr>
          <p:nvPr>
            <p:ph type="body" idx="1"/>
          </p:nvPr>
        </p:nvSpPr>
        <p:spPr>
          <a:xfrm>
            <a:off x="470647" y="5862918"/>
            <a:ext cx="7732059" cy="403412"/>
          </a:xfrm>
          <a:prstGeom prst="rect">
            <a:avLst/>
          </a:prstGeom>
          <a:noFill/>
          <a:ln>
            <a:noFill/>
          </a:ln>
        </p:spPr>
        <p:txBody>
          <a:bodyPr spcFirstLastPara="1" wrap="square" lIns="91425" tIns="45700" rIns="91425" bIns="45700" anchor="t" anchorCtr="0"/>
          <a:lstStyle>
            <a:lvl1pPr marL="457200" lvl="0" indent="-228600" algn="l">
              <a:spcBef>
                <a:spcPts val="0"/>
              </a:spcBef>
              <a:spcAft>
                <a:spcPts val="0"/>
              </a:spcAft>
              <a:buSzPts val="1620"/>
              <a:buNone/>
              <a:defRPr sz="1800">
                <a:solidFill>
                  <a:schemeClr val="lt1"/>
                </a:solidFill>
              </a:defRPr>
            </a:lvl1pPr>
            <a:lvl2pPr marL="914400" lvl="1" indent="-228600" algn="l">
              <a:spcBef>
                <a:spcPts val="600"/>
              </a:spcBef>
              <a:spcAft>
                <a:spcPts val="0"/>
              </a:spcAft>
              <a:buSzPts val="1620"/>
              <a:buNone/>
              <a:defRPr sz="1800">
                <a:solidFill>
                  <a:srgbClr val="888888"/>
                </a:solidFill>
              </a:defRPr>
            </a:lvl2pPr>
            <a:lvl3pPr marL="1371600" lvl="2" indent="-228600" algn="l">
              <a:spcBef>
                <a:spcPts val="600"/>
              </a:spcBef>
              <a:spcAft>
                <a:spcPts val="0"/>
              </a:spcAft>
              <a:buSzPts val="1440"/>
              <a:buNone/>
              <a:defRPr sz="1600">
                <a:solidFill>
                  <a:srgbClr val="888888"/>
                </a:solidFill>
              </a:defRPr>
            </a:lvl3pPr>
            <a:lvl4pPr marL="1828800" lvl="3" indent="-228600" algn="l">
              <a:spcBef>
                <a:spcPts val="600"/>
              </a:spcBef>
              <a:spcAft>
                <a:spcPts val="0"/>
              </a:spcAft>
              <a:buSzPts val="1260"/>
              <a:buNone/>
              <a:defRPr sz="1400">
                <a:solidFill>
                  <a:srgbClr val="888888"/>
                </a:solidFill>
              </a:defRPr>
            </a:lvl4pPr>
            <a:lvl5pPr marL="2286000" lvl="4" indent="-228600" algn="l">
              <a:spcBef>
                <a:spcPts val="600"/>
              </a:spcBef>
              <a:spcAft>
                <a:spcPts val="0"/>
              </a:spcAft>
              <a:buSzPts val="1260"/>
              <a:buNone/>
              <a:defRPr sz="1400">
                <a:solidFill>
                  <a:srgbClr val="888888"/>
                </a:solidFill>
              </a:defRPr>
            </a:lvl5pPr>
            <a:lvl6pPr marL="2743200" lvl="5" indent="-228600" algn="l">
              <a:spcBef>
                <a:spcPts val="600"/>
              </a:spcBef>
              <a:spcAft>
                <a:spcPts val="0"/>
              </a:spcAft>
              <a:buSzPts val="1260"/>
              <a:buNone/>
              <a:defRPr sz="1400">
                <a:solidFill>
                  <a:srgbClr val="888888"/>
                </a:solidFill>
              </a:defRPr>
            </a:lvl6pPr>
            <a:lvl7pPr marL="3200400" lvl="6" indent="-228600" algn="l">
              <a:spcBef>
                <a:spcPts val="600"/>
              </a:spcBef>
              <a:spcAft>
                <a:spcPts val="0"/>
              </a:spcAft>
              <a:buSzPts val="1260"/>
              <a:buNone/>
              <a:defRPr sz="1400">
                <a:solidFill>
                  <a:srgbClr val="888888"/>
                </a:solidFill>
              </a:defRPr>
            </a:lvl7pPr>
            <a:lvl8pPr marL="3657600" lvl="7" indent="-228600" algn="l">
              <a:spcBef>
                <a:spcPts val="600"/>
              </a:spcBef>
              <a:spcAft>
                <a:spcPts val="0"/>
              </a:spcAft>
              <a:buSzPts val="1260"/>
              <a:buNone/>
              <a:defRPr sz="1400">
                <a:solidFill>
                  <a:srgbClr val="888888"/>
                </a:solidFill>
              </a:defRPr>
            </a:lvl8pPr>
            <a:lvl9pPr marL="4114800" lvl="8" indent="-228600" algn="l">
              <a:spcBef>
                <a:spcPts val="600"/>
              </a:spcBef>
              <a:spcAft>
                <a:spcPts val="0"/>
              </a:spcAft>
              <a:buSzPts val="1260"/>
              <a:buNone/>
              <a:defRPr sz="14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07"/>
        <p:cNvGrpSpPr/>
        <p:nvPr/>
      </p:nvGrpSpPr>
      <p:grpSpPr>
        <a:xfrm>
          <a:off x="0" y="0"/>
          <a:ext cx="0" cy="0"/>
          <a:chOff x="0" y="0"/>
          <a:chExt cx="0" cy="0"/>
        </a:xfrm>
      </p:grpSpPr>
      <p:sp>
        <p:nvSpPr>
          <p:cNvPr id="108" name="Google Shape;108;p10"/>
          <p:cNvSpPr/>
          <p:nvPr/>
        </p:nvSpPr>
        <p:spPr>
          <a:xfrm>
            <a:off x="284163" y="455773"/>
            <a:ext cx="8574087" cy="1133949"/>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9" name="Google Shape;109;p10"/>
          <p:cNvGrpSpPr/>
          <p:nvPr/>
        </p:nvGrpSpPr>
        <p:grpSpPr>
          <a:xfrm>
            <a:off x="284163" y="1577847"/>
            <a:ext cx="8576373" cy="137411"/>
            <a:chOff x="284163" y="1577847"/>
            <a:chExt cx="8576373" cy="137411"/>
          </a:xfrm>
        </p:grpSpPr>
        <p:sp>
          <p:nvSpPr>
            <p:cNvPr id="110" name="Google Shape;110;p10"/>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0"/>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0"/>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3" name="Google Shape;113;p1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lvl="0" algn="r">
              <a:spcBef>
                <a:spcPts val="0"/>
              </a:spcBef>
              <a:spcAft>
                <a:spcPts val="0"/>
              </a:spcAft>
              <a:buClr>
                <a:schemeClr val="lt1"/>
              </a:buClr>
              <a:buSzPts val="42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0"/>
          <p:cNvSpPr txBox="1">
            <a:spLocks noGrp="1"/>
          </p:cNvSpPr>
          <p:nvPr>
            <p:ph type="body" idx="1"/>
          </p:nvPr>
        </p:nvSpPr>
        <p:spPr>
          <a:xfrm>
            <a:off x="403412" y="1735138"/>
            <a:ext cx="3931920" cy="833250"/>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600"/>
              </a:spcBef>
              <a:spcAft>
                <a:spcPts val="0"/>
              </a:spcAft>
              <a:buSzPts val="2340"/>
              <a:buNone/>
              <a:defRPr sz="2600" b="0">
                <a:solidFill>
                  <a:schemeClr val="accent1"/>
                </a:solidFill>
              </a:defRPr>
            </a:lvl1pPr>
            <a:lvl2pPr marL="914400" lvl="1" indent="-228600" algn="l">
              <a:spcBef>
                <a:spcPts val="600"/>
              </a:spcBef>
              <a:spcAft>
                <a:spcPts val="0"/>
              </a:spcAft>
              <a:buSzPts val="1800"/>
              <a:buNone/>
              <a:defRPr sz="2000" b="1"/>
            </a:lvl2pPr>
            <a:lvl3pPr marL="1371600" lvl="2" indent="-228600" algn="l">
              <a:spcBef>
                <a:spcPts val="600"/>
              </a:spcBef>
              <a:spcAft>
                <a:spcPts val="0"/>
              </a:spcAft>
              <a:buSzPts val="1620"/>
              <a:buNone/>
              <a:defRPr sz="1800" b="1"/>
            </a:lvl3pPr>
            <a:lvl4pPr marL="1828800" lvl="3" indent="-228600" algn="l">
              <a:spcBef>
                <a:spcPts val="600"/>
              </a:spcBef>
              <a:spcAft>
                <a:spcPts val="0"/>
              </a:spcAft>
              <a:buSzPts val="1440"/>
              <a:buNone/>
              <a:defRPr sz="1600" b="1"/>
            </a:lvl4pPr>
            <a:lvl5pPr marL="2286000" lvl="4" indent="-228600" algn="l">
              <a:spcBef>
                <a:spcPts val="600"/>
              </a:spcBef>
              <a:spcAft>
                <a:spcPts val="0"/>
              </a:spcAft>
              <a:buSzPts val="1440"/>
              <a:buNone/>
              <a:defRPr sz="1600" b="1"/>
            </a:lvl5pPr>
            <a:lvl6pPr marL="2743200" lvl="5" indent="-228600" algn="l">
              <a:spcBef>
                <a:spcPts val="600"/>
              </a:spcBef>
              <a:spcAft>
                <a:spcPts val="0"/>
              </a:spcAft>
              <a:buSzPts val="1440"/>
              <a:buNone/>
              <a:defRPr sz="1600" b="1"/>
            </a:lvl6pPr>
            <a:lvl7pPr marL="3200400" lvl="6" indent="-228600" algn="l">
              <a:spcBef>
                <a:spcPts val="600"/>
              </a:spcBef>
              <a:spcAft>
                <a:spcPts val="0"/>
              </a:spcAft>
              <a:buSzPts val="1440"/>
              <a:buNone/>
              <a:defRPr sz="1600" b="1"/>
            </a:lvl7pPr>
            <a:lvl8pPr marL="3657600" lvl="7" indent="-228600" algn="l">
              <a:spcBef>
                <a:spcPts val="600"/>
              </a:spcBef>
              <a:spcAft>
                <a:spcPts val="0"/>
              </a:spcAft>
              <a:buSzPts val="1440"/>
              <a:buNone/>
              <a:defRPr sz="1600" b="1"/>
            </a:lvl8pPr>
            <a:lvl9pPr marL="4114800" lvl="8" indent="-228600" algn="l">
              <a:spcBef>
                <a:spcPts val="600"/>
              </a:spcBef>
              <a:spcAft>
                <a:spcPts val="0"/>
              </a:spcAft>
              <a:buSzPts val="1440"/>
              <a:buNone/>
              <a:defRPr sz="1600" b="1"/>
            </a:lvl9pPr>
          </a:lstStyle>
          <a:p>
            <a:endParaRPr/>
          </a:p>
        </p:txBody>
      </p:sp>
      <p:sp>
        <p:nvSpPr>
          <p:cNvPr id="115" name="Google Shape;115;p10"/>
          <p:cNvSpPr txBox="1">
            <a:spLocks noGrp="1"/>
          </p:cNvSpPr>
          <p:nvPr>
            <p:ph type="body" idx="2"/>
          </p:nvPr>
        </p:nvSpPr>
        <p:spPr>
          <a:xfrm>
            <a:off x="403412" y="2590800"/>
            <a:ext cx="3931920" cy="3535362"/>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20039" algn="l">
              <a:spcBef>
                <a:spcPts val="600"/>
              </a:spcBef>
              <a:spcAft>
                <a:spcPts val="0"/>
              </a:spcAft>
              <a:buSzPts val="1440"/>
              <a:buChar char="↗"/>
              <a:defRPr sz="1600"/>
            </a:lvl6pPr>
            <a:lvl7pPr marL="3200400" lvl="6" indent="-320039" algn="l">
              <a:spcBef>
                <a:spcPts val="600"/>
              </a:spcBef>
              <a:spcAft>
                <a:spcPts val="0"/>
              </a:spcAft>
              <a:buSzPts val="1440"/>
              <a:buChar char="↗"/>
              <a:defRPr sz="1600"/>
            </a:lvl7pPr>
            <a:lvl8pPr marL="3657600" lvl="7" indent="-320040" algn="l">
              <a:spcBef>
                <a:spcPts val="600"/>
              </a:spcBef>
              <a:spcAft>
                <a:spcPts val="0"/>
              </a:spcAft>
              <a:buSzPts val="1440"/>
              <a:buChar char="↗"/>
              <a:defRPr sz="1600"/>
            </a:lvl8pPr>
            <a:lvl9pPr marL="4114800" lvl="8" indent="-320040" algn="l">
              <a:spcBef>
                <a:spcPts val="600"/>
              </a:spcBef>
              <a:spcAft>
                <a:spcPts val="0"/>
              </a:spcAft>
              <a:buSzPts val="1440"/>
              <a:buChar char="↗"/>
              <a:defRPr sz="1600"/>
            </a:lvl9pPr>
          </a:lstStyle>
          <a:p>
            <a:endParaRPr/>
          </a:p>
        </p:txBody>
      </p:sp>
      <p:sp>
        <p:nvSpPr>
          <p:cNvPr id="116" name="Google Shape;116;p10"/>
          <p:cNvSpPr txBox="1">
            <a:spLocks noGrp="1"/>
          </p:cNvSpPr>
          <p:nvPr>
            <p:ph type="body" idx="3"/>
          </p:nvPr>
        </p:nvSpPr>
        <p:spPr>
          <a:xfrm>
            <a:off x="4779495" y="1735138"/>
            <a:ext cx="3931920" cy="833250"/>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600"/>
              </a:spcBef>
              <a:spcAft>
                <a:spcPts val="0"/>
              </a:spcAft>
              <a:buSzPts val="2340"/>
              <a:buNone/>
              <a:defRPr sz="2600" b="0">
                <a:solidFill>
                  <a:schemeClr val="accent2"/>
                </a:solidFill>
              </a:defRPr>
            </a:lvl1pPr>
            <a:lvl2pPr marL="914400" lvl="1" indent="-228600" algn="l">
              <a:spcBef>
                <a:spcPts val="600"/>
              </a:spcBef>
              <a:spcAft>
                <a:spcPts val="0"/>
              </a:spcAft>
              <a:buSzPts val="1800"/>
              <a:buNone/>
              <a:defRPr sz="2000" b="1"/>
            </a:lvl2pPr>
            <a:lvl3pPr marL="1371600" lvl="2" indent="-228600" algn="l">
              <a:spcBef>
                <a:spcPts val="600"/>
              </a:spcBef>
              <a:spcAft>
                <a:spcPts val="0"/>
              </a:spcAft>
              <a:buSzPts val="1620"/>
              <a:buNone/>
              <a:defRPr sz="1800" b="1"/>
            </a:lvl3pPr>
            <a:lvl4pPr marL="1828800" lvl="3" indent="-228600" algn="l">
              <a:spcBef>
                <a:spcPts val="600"/>
              </a:spcBef>
              <a:spcAft>
                <a:spcPts val="0"/>
              </a:spcAft>
              <a:buSzPts val="1440"/>
              <a:buNone/>
              <a:defRPr sz="1600" b="1"/>
            </a:lvl4pPr>
            <a:lvl5pPr marL="2286000" lvl="4" indent="-228600" algn="l">
              <a:spcBef>
                <a:spcPts val="600"/>
              </a:spcBef>
              <a:spcAft>
                <a:spcPts val="0"/>
              </a:spcAft>
              <a:buSzPts val="1440"/>
              <a:buNone/>
              <a:defRPr sz="1600" b="1"/>
            </a:lvl5pPr>
            <a:lvl6pPr marL="2743200" lvl="5" indent="-228600" algn="l">
              <a:spcBef>
                <a:spcPts val="600"/>
              </a:spcBef>
              <a:spcAft>
                <a:spcPts val="0"/>
              </a:spcAft>
              <a:buSzPts val="1440"/>
              <a:buNone/>
              <a:defRPr sz="1600" b="1"/>
            </a:lvl6pPr>
            <a:lvl7pPr marL="3200400" lvl="6" indent="-228600" algn="l">
              <a:spcBef>
                <a:spcPts val="600"/>
              </a:spcBef>
              <a:spcAft>
                <a:spcPts val="0"/>
              </a:spcAft>
              <a:buSzPts val="1440"/>
              <a:buNone/>
              <a:defRPr sz="1600" b="1"/>
            </a:lvl7pPr>
            <a:lvl8pPr marL="3657600" lvl="7" indent="-228600" algn="l">
              <a:spcBef>
                <a:spcPts val="600"/>
              </a:spcBef>
              <a:spcAft>
                <a:spcPts val="0"/>
              </a:spcAft>
              <a:buSzPts val="1440"/>
              <a:buNone/>
              <a:defRPr sz="1600" b="1"/>
            </a:lvl8pPr>
            <a:lvl9pPr marL="4114800" lvl="8" indent="-228600" algn="l">
              <a:spcBef>
                <a:spcPts val="600"/>
              </a:spcBef>
              <a:spcAft>
                <a:spcPts val="0"/>
              </a:spcAft>
              <a:buSzPts val="1440"/>
              <a:buNone/>
              <a:defRPr sz="1600" b="1"/>
            </a:lvl9pPr>
          </a:lstStyle>
          <a:p>
            <a:endParaRPr/>
          </a:p>
        </p:txBody>
      </p:sp>
      <p:sp>
        <p:nvSpPr>
          <p:cNvPr id="117" name="Google Shape;117;p10"/>
          <p:cNvSpPr txBox="1">
            <a:spLocks noGrp="1"/>
          </p:cNvSpPr>
          <p:nvPr>
            <p:ph type="body" idx="4"/>
          </p:nvPr>
        </p:nvSpPr>
        <p:spPr>
          <a:xfrm>
            <a:off x="4779495" y="2590800"/>
            <a:ext cx="3931920" cy="3535362"/>
          </a:xfrm>
          <a:prstGeom prst="rect">
            <a:avLst/>
          </a:prstGeom>
          <a:noFill/>
          <a:ln>
            <a:noFill/>
          </a:ln>
        </p:spPr>
        <p:txBody>
          <a:bodyPr spcFirstLastPara="1" wrap="square" lIns="91425" tIns="45700" rIns="91425" bIns="45700" anchor="t" anchorCtr="0"/>
          <a:lstStyle>
            <a:lvl1pPr marL="457200" lvl="0" indent="-354330" algn="l">
              <a:spcBef>
                <a:spcPts val="2000"/>
              </a:spcBef>
              <a:spcAft>
                <a:spcPts val="0"/>
              </a:spcAft>
              <a:buSzPts val="1980"/>
              <a:buChar char="↗"/>
              <a:defRPr sz="2200"/>
            </a:lvl1pPr>
            <a:lvl2pPr marL="914400" lvl="1" indent="-342900" algn="l">
              <a:spcBef>
                <a:spcPts val="600"/>
              </a:spcBef>
              <a:spcAft>
                <a:spcPts val="0"/>
              </a:spcAft>
              <a:buSzPts val="1800"/>
              <a:buChar char="↗"/>
              <a:defRPr sz="20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20039" algn="l">
              <a:spcBef>
                <a:spcPts val="600"/>
              </a:spcBef>
              <a:spcAft>
                <a:spcPts val="0"/>
              </a:spcAft>
              <a:buSzPts val="1440"/>
              <a:buChar char="↗"/>
              <a:defRPr sz="1600"/>
            </a:lvl6pPr>
            <a:lvl7pPr marL="3200400" lvl="6" indent="-320039" algn="l">
              <a:spcBef>
                <a:spcPts val="600"/>
              </a:spcBef>
              <a:spcAft>
                <a:spcPts val="0"/>
              </a:spcAft>
              <a:buSzPts val="1440"/>
              <a:buChar char="↗"/>
              <a:defRPr sz="1600"/>
            </a:lvl7pPr>
            <a:lvl8pPr marL="3657600" lvl="7" indent="-320040" algn="l">
              <a:spcBef>
                <a:spcPts val="600"/>
              </a:spcBef>
              <a:spcAft>
                <a:spcPts val="0"/>
              </a:spcAft>
              <a:buSzPts val="1440"/>
              <a:buChar char="↗"/>
              <a:defRPr sz="1600"/>
            </a:lvl8pPr>
            <a:lvl9pPr marL="4114800" lvl="8" indent="-320040" algn="l">
              <a:spcBef>
                <a:spcPts val="600"/>
              </a:spcBef>
              <a:spcAft>
                <a:spcPts val="0"/>
              </a:spcAft>
              <a:buSzPts val="1440"/>
              <a:buChar char="↗"/>
              <a:defRPr sz="1600"/>
            </a:lvl9pPr>
          </a:lstStyle>
          <a:p>
            <a:endParaRPr/>
          </a:p>
        </p:txBody>
      </p:sp>
      <p:sp>
        <p:nvSpPr>
          <p:cNvPr id="118" name="Google Shape;118;p1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lstStyle>
            <a:lvl1pPr marL="457200" marR="0" lvl="0" indent="-365760" algn="l" rtl="0">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rgbClr val="262626"/>
                </a:solidFill>
                <a:latin typeface="Calibri"/>
                <a:ea typeface="Calibri"/>
                <a:cs typeface="Calibri"/>
                <a:sym typeface="Calibri"/>
              </a:defRPr>
            </a:lvl1pPr>
            <a:lvl2pPr marL="0" marR="0" lvl="1" indent="0" algn="r" rtl="0">
              <a:spcBef>
                <a:spcPts val="0"/>
              </a:spcBef>
              <a:buNone/>
              <a:defRPr sz="1400" b="1" i="0" u="none" strike="noStrike" cap="none">
                <a:solidFill>
                  <a:srgbClr val="262626"/>
                </a:solidFill>
                <a:latin typeface="Calibri"/>
                <a:ea typeface="Calibri"/>
                <a:cs typeface="Calibri"/>
                <a:sym typeface="Calibri"/>
              </a:defRPr>
            </a:lvl2pPr>
            <a:lvl3pPr marL="0" marR="0" lvl="2" indent="0" algn="r" rtl="0">
              <a:spcBef>
                <a:spcPts val="0"/>
              </a:spcBef>
              <a:buNone/>
              <a:defRPr sz="1400" b="1" i="0" u="none" strike="noStrike" cap="none">
                <a:solidFill>
                  <a:srgbClr val="262626"/>
                </a:solidFill>
                <a:latin typeface="Calibri"/>
                <a:ea typeface="Calibri"/>
                <a:cs typeface="Calibri"/>
                <a:sym typeface="Calibri"/>
              </a:defRPr>
            </a:lvl3pPr>
            <a:lvl4pPr marL="0" marR="0" lvl="3" indent="0" algn="r" rtl="0">
              <a:spcBef>
                <a:spcPts val="0"/>
              </a:spcBef>
              <a:buNone/>
              <a:defRPr sz="1400" b="1" i="0" u="none" strike="noStrike" cap="none">
                <a:solidFill>
                  <a:srgbClr val="262626"/>
                </a:solidFill>
                <a:latin typeface="Calibri"/>
                <a:ea typeface="Calibri"/>
                <a:cs typeface="Calibri"/>
                <a:sym typeface="Calibri"/>
              </a:defRPr>
            </a:lvl4pPr>
            <a:lvl5pPr marL="0" marR="0" lvl="4" indent="0" algn="r" rtl="0">
              <a:spcBef>
                <a:spcPts val="0"/>
              </a:spcBef>
              <a:buNone/>
              <a:defRPr sz="1400" b="1" i="0" u="none" strike="noStrike" cap="none">
                <a:solidFill>
                  <a:srgbClr val="262626"/>
                </a:solidFill>
                <a:latin typeface="Calibri"/>
                <a:ea typeface="Calibri"/>
                <a:cs typeface="Calibri"/>
                <a:sym typeface="Calibri"/>
              </a:defRPr>
            </a:lvl5pPr>
            <a:lvl6pPr marL="0" marR="0" lvl="5" indent="0" algn="r" rtl="0">
              <a:spcBef>
                <a:spcPts val="0"/>
              </a:spcBef>
              <a:buNone/>
              <a:defRPr sz="1400" b="1" i="0" u="none" strike="noStrike" cap="none">
                <a:solidFill>
                  <a:srgbClr val="262626"/>
                </a:solidFill>
                <a:latin typeface="Calibri"/>
                <a:ea typeface="Calibri"/>
                <a:cs typeface="Calibri"/>
                <a:sym typeface="Calibri"/>
              </a:defRPr>
            </a:lvl6pPr>
            <a:lvl7pPr marL="0" marR="0" lvl="6" indent="0" algn="r" rtl="0">
              <a:spcBef>
                <a:spcPts val="0"/>
              </a:spcBef>
              <a:buNone/>
              <a:defRPr sz="1400" b="1" i="0" u="none" strike="noStrike" cap="none">
                <a:solidFill>
                  <a:srgbClr val="262626"/>
                </a:solidFill>
                <a:latin typeface="Calibri"/>
                <a:ea typeface="Calibri"/>
                <a:cs typeface="Calibri"/>
                <a:sym typeface="Calibri"/>
              </a:defRPr>
            </a:lvl7pPr>
            <a:lvl8pPr marL="0" marR="0" lvl="7" indent="0" algn="r" rtl="0">
              <a:spcBef>
                <a:spcPts val="0"/>
              </a:spcBef>
              <a:buNone/>
              <a:defRPr sz="1400" b="1" i="0" u="none" strike="noStrike" cap="none">
                <a:solidFill>
                  <a:srgbClr val="262626"/>
                </a:solidFill>
                <a:latin typeface="Calibri"/>
                <a:ea typeface="Calibri"/>
                <a:cs typeface="Calibri"/>
                <a:sym typeface="Calibri"/>
              </a:defRPr>
            </a:lvl8pPr>
            <a:lvl9pPr marL="0" marR="0" lvl="8" indent="0" algn="r" rtl="0">
              <a:spcBef>
                <a:spcPts val="0"/>
              </a:spcBef>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marR="0" lvl="0" algn="r" rtl="0">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18"/>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lstStyle>
            <a:lvl1pPr marL="457200" marR="0" lvl="0" indent="-365760" algn="l" rtl="0">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206" name="Google Shape;206;p1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1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rgbClr val="262626"/>
                </a:solidFill>
                <a:latin typeface="Calibri"/>
                <a:ea typeface="Calibri"/>
                <a:cs typeface="Calibri"/>
                <a:sym typeface="Calibri"/>
              </a:defRPr>
            </a:lvl1pPr>
            <a:lvl2pPr marL="0" marR="0" lvl="1" indent="0" algn="r" rtl="0">
              <a:spcBef>
                <a:spcPts val="0"/>
              </a:spcBef>
              <a:buNone/>
              <a:defRPr sz="1400" b="1" i="0" u="none" strike="noStrike" cap="none">
                <a:solidFill>
                  <a:srgbClr val="262626"/>
                </a:solidFill>
                <a:latin typeface="Calibri"/>
                <a:ea typeface="Calibri"/>
                <a:cs typeface="Calibri"/>
                <a:sym typeface="Calibri"/>
              </a:defRPr>
            </a:lvl2pPr>
            <a:lvl3pPr marL="0" marR="0" lvl="2" indent="0" algn="r" rtl="0">
              <a:spcBef>
                <a:spcPts val="0"/>
              </a:spcBef>
              <a:buNone/>
              <a:defRPr sz="1400" b="1" i="0" u="none" strike="noStrike" cap="none">
                <a:solidFill>
                  <a:srgbClr val="262626"/>
                </a:solidFill>
                <a:latin typeface="Calibri"/>
                <a:ea typeface="Calibri"/>
                <a:cs typeface="Calibri"/>
                <a:sym typeface="Calibri"/>
              </a:defRPr>
            </a:lvl3pPr>
            <a:lvl4pPr marL="0" marR="0" lvl="3" indent="0" algn="r" rtl="0">
              <a:spcBef>
                <a:spcPts val="0"/>
              </a:spcBef>
              <a:buNone/>
              <a:defRPr sz="1400" b="1" i="0" u="none" strike="noStrike" cap="none">
                <a:solidFill>
                  <a:srgbClr val="262626"/>
                </a:solidFill>
                <a:latin typeface="Calibri"/>
                <a:ea typeface="Calibri"/>
                <a:cs typeface="Calibri"/>
                <a:sym typeface="Calibri"/>
              </a:defRPr>
            </a:lvl4pPr>
            <a:lvl5pPr marL="0" marR="0" lvl="4" indent="0" algn="r" rtl="0">
              <a:spcBef>
                <a:spcPts val="0"/>
              </a:spcBef>
              <a:buNone/>
              <a:defRPr sz="1400" b="1" i="0" u="none" strike="noStrike" cap="none">
                <a:solidFill>
                  <a:srgbClr val="262626"/>
                </a:solidFill>
                <a:latin typeface="Calibri"/>
                <a:ea typeface="Calibri"/>
                <a:cs typeface="Calibri"/>
                <a:sym typeface="Calibri"/>
              </a:defRPr>
            </a:lvl5pPr>
            <a:lvl6pPr marL="0" marR="0" lvl="5" indent="0" algn="r" rtl="0">
              <a:spcBef>
                <a:spcPts val="0"/>
              </a:spcBef>
              <a:buNone/>
              <a:defRPr sz="1400" b="1" i="0" u="none" strike="noStrike" cap="none">
                <a:solidFill>
                  <a:srgbClr val="262626"/>
                </a:solidFill>
                <a:latin typeface="Calibri"/>
                <a:ea typeface="Calibri"/>
                <a:cs typeface="Calibri"/>
                <a:sym typeface="Calibri"/>
              </a:defRPr>
            </a:lvl6pPr>
            <a:lvl7pPr marL="0" marR="0" lvl="6" indent="0" algn="r" rtl="0">
              <a:spcBef>
                <a:spcPts val="0"/>
              </a:spcBef>
              <a:buNone/>
              <a:defRPr sz="1400" b="1" i="0" u="none" strike="noStrike" cap="none">
                <a:solidFill>
                  <a:srgbClr val="262626"/>
                </a:solidFill>
                <a:latin typeface="Calibri"/>
                <a:ea typeface="Calibri"/>
                <a:cs typeface="Calibri"/>
                <a:sym typeface="Calibri"/>
              </a:defRPr>
            </a:lvl7pPr>
            <a:lvl8pPr marL="0" marR="0" lvl="7" indent="0" algn="r" rtl="0">
              <a:spcBef>
                <a:spcPts val="0"/>
              </a:spcBef>
              <a:buNone/>
              <a:defRPr sz="1400" b="1" i="0" u="none" strike="noStrike" cap="none">
                <a:solidFill>
                  <a:srgbClr val="262626"/>
                </a:solidFill>
                <a:latin typeface="Calibri"/>
                <a:ea typeface="Calibri"/>
                <a:cs typeface="Calibri"/>
                <a:sym typeface="Calibri"/>
              </a:defRPr>
            </a:lvl8pPr>
            <a:lvl9pPr marL="0" marR="0" lvl="8" indent="0" algn="r" rtl="0">
              <a:spcBef>
                <a:spcPts val="0"/>
              </a:spcBef>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9" name="Google Shape;209;p1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lstStyle>
            <a:lvl1pPr marR="0" lvl="0" algn="r" rtl="0">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3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1" name="Google Shape;40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3" name="Google Shape;403;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4" name="Google Shape;404;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7.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8.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0.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1.xml"/><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3" Type="http://schemas.openxmlformats.org/officeDocument/2006/relationships/hyperlink" Target="http://www.helsinki-initiative.org/" TargetMode="External"/><Relationship Id="rId2" Type="http://schemas.openxmlformats.org/officeDocument/2006/relationships/notesSlide" Target="../notesSlides/notesSlide122.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1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3.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ressh.eu/links_and_literature/enressh-deliverabl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stefan.dejong@manchester.ac.uk" TargetMode="External"/><Relationship Id="rId4" Type="http://schemas.openxmlformats.org/officeDocument/2006/relationships/hyperlink" Target="https://enressh.eu/links_and_literature/enressh-publication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doi.org/10.1108/AJIM-05-2018-0127"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hyperlink" Target="http://hdl.handle.net/1887/65223" TargetMode="External"/><Relationship Id="rId4" Type="http://schemas.openxmlformats.org/officeDocument/2006/relationships/hyperlink" Target="https://doi.org/10.1007/s11192-018-2956-7"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doi.org/10.1093/RESEVAL/RVY016"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hyperlink" Target="https://blogs.lse.ac.uk/impactofsocialsciences/2018/11/13/towards-more-consistent-transparent-and-multi-purpose-national-bibliographic-databases-for-research-output/" TargetMode="External"/><Relationship Id="rId5" Type="http://schemas.openxmlformats.org/officeDocument/2006/relationships/hyperlink" Target="https://ecoom.uantwerpen.be/sshdatabases" TargetMode="External"/><Relationship Id="rId4" Type="http://schemas.openxmlformats.org/officeDocument/2006/relationships/hyperlink" Target="https://www.uantwerpen.be/nl/centra/ecoom/programme/"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doi.org/doi:10.6084/M9.FIGSHARE.5993506"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479" name="Google Shape;479;p47"/>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endParaRPr/>
          </a:p>
        </p:txBody>
      </p:sp>
      <p:sp>
        <p:nvSpPr>
          <p:cNvPr id="480" name="Google Shape;480;p47"/>
          <p:cNvSpPr/>
          <p:nvPr/>
        </p:nvSpPr>
        <p:spPr>
          <a:xfrm>
            <a:off x="3543300" y="0"/>
            <a:ext cx="5600700" cy="6858000"/>
          </a:xfrm>
          <a:prstGeom prst="rect">
            <a:avLst/>
          </a:prstGeom>
          <a:solidFill>
            <a:schemeClr val="accent2"/>
          </a:solidFill>
          <a:ln w="25400" cap="flat" cmpd="sng">
            <a:solidFill>
              <a:srgbClr val="1D5C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b="0" i="0" u="none" strike="noStrike" cap="none">
                <a:solidFill>
                  <a:schemeClr val="lt1"/>
                </a:solidFill>
                <a:latin typeface="Calibri"/>
                <a:ea typeface="Calibri"/>
                <a:cs typeface="Calibri"/>
                <a:sym typeface="Calibri"/>
              </a:rPr>
              <a:t>FIRST  DAY</a:t>
            </a:r>
            <a:endParaRPr/>
          </a:p>
          <a:p>
            <a:pPr marL="0" marR="0" lvl="0" indent="0" algn="ctr" rtl="0">
              <a:spcBef>
                <a:spcPts val="200"/>
              </a:spcBef>
              <a:spcAft>
                <a:spcPts val="0"/>
              </a:spcAft>
              <a:buNone/>
            </a:pPr>
            <a:endParaRPr sz="4000" b="0" i="0" u="none" strike="noStrike" cap="none">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0" i="0" u="none" strike="noStrike" cap="none">
                <a:solidFill>
                  <a:schemeClr val="lt1"/>
                </a:solidFill>
                <a:latin typeface="Calibri"/>
                <a:ea typeface="Calibri"/>
                <a:cs typeface="Calibri"/>
                <a:sym typeface="Calibri"/>
              </a:rPr>
              <a:t>Presentation for the WG</a:t>
            </a:r>
            <a:br>
              <a:rPr lang="en-GB" sz="4000" b="0" i="0" u="none" strike="noStrike" cap="none">
                <a:solidFill>
                  <a:schemeClr val="lt1"/>
                </a:solidFill>
                <a:latin typeface="Calibri"/>
                <a:ea typeface="Calibri"/>
                <a:cs typeface="Calibri"/>
                <a:sym typeface="Calibri"/>
              </a:rPr>
            </a:br>
            <a:r>
              <a:rPr lang="en-GB" sz="4000" b="0" i="0" u="none" strike="noStrike" cap="none">
                <a:solidFill>
                  <a:schemeClr val="lt1"/>
                </a:solidFill>
                <a:latin typeface="Calibri"/>
                <a:ea typeface="Calibri"/>
                <a:cs typeface="Calibri"/>
                <a:sym typeface="Calibri"/>
              </a:rPr>
              <a:t>plenary meeting</a:t>
            </a:r>
            <a:endParaRPr/>
          </a:p>
          <a:p>
            <a:pPr marL="0" marR="0" lvl="0" indent="0" algn="ctr" rtl="0">
              <a:spcBef>
                <a:spcPts val="200"/>
              </a:spcBef>
              <a:spcAft>
                <a:spcPts val="0"/>
              </a:spcAft>
              <a:buNone/>
            </a:pPr>
            <a:endParaRPr sz="4000" b="0" i="0" u="none" strike="noStrike" cap="none">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0" i="0" u="none" strike="noStrike" cap="none">
                <a:solidFill>
                  <a:schemeClr val="lt1"/>
                </a:solidFill>
                <a:latin typeface="Calibri"/>
                <a:ea typeface="Calibri"/>
                <a:cs typeface="Calibri"/>
                <a:sym typeface="Calibri"/>
              </a:rPr>
              <a:t>9h00 – 10h00</a:t>
            </a:r>
            <a:endParaRPr/>
          </a:p>
          <a:p>
            <a:pPr marL="0" marR="0" lvl="0" indent="0" algn="ctr" rtl="0">
              <a:spcBef>
                <a:spcPts val="200"/>
              </a:spcBef>
              <a:spcAft>
                <a:spcPts val="0"/>
              </a:spcAft>
              <a:buNone/>
            </a:pPr>
            <a:endParaRPr sz="4000" b="0" i="0" u="none" strike="noStrike" cap="none">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1" i="0" u="none" strike="noStrike" cap="none">
                <a:solidFill>
                  <a:schemeClr val="lt1"/>
                </a:solidFill>
                <a:latin typeface="Calibri"/>
                <a:ea typeface="Calibri"/>
                <a:cs typeface="Calibri"/>
                <a:sym typeface="Calibri"/>
              </a:rPr>
              <a:t>7</a:t>
            </a:r>
            <a:r>
              <a:rPr lang="en-GB" sz="4000" b="1" i="0" u="none" strike="noStrike" cap="none" baseline="30000">
                <a:solidFill>
                  <a:schemeClr val="lt1"/>
                </a:solidFill>
                <a:latin typeface="Calibri"/>
                <a:ea typeface="Calibri"/>
                <a:cs typeface="Calibri"/>
                <a:sym typeface="Calibri"/>
              </a:rPr>
              <a:t>th</a:t>
            </a:r>
            <a:r>
              <a:rPr lang="en-GB" sz="4000" b="1" i="0" u="none" strike="noStrike" cap="none">
                <a:solidFill>
                  <a:schemeClr val="lt1"/>
                </a:solidFill>
                <a:latin typeface="Calibri"/>
                <a:ea typeface="Calibri"/>
                <a:cs typeface="Calibri"/>
                <a:sym typeface="Calibri"/>
              </a:rPr>
              <a:t> of March 2019</a:t>
            </a:r>
            <a:endParaRPr/>
          </a:p>
        </p:txBody>
      </p:sp>
      <p:sp>
        <p:nvSpPr>
          <p:cNvPr id="481" name="Google Shape;481;p47"/>
          <p:cNvSpPr/>
          <p:nvPr/>
        </p:nvSpPr>
        <p:spPr>
          <a:xfrm>
            <a:off x="-1587" y="0"/>
            <a:ext cx="3544887" cy="6858000"/>
          </a:xfrm>
          <a:prstGeom prst="rect">
            <a:avLst/>
          </a:prstGeom>
          <a:gradFill>
            <a:gsLst>
              <a:gs pos="0">
                <a:srgbClr val="FF6B0E"/>
              </a:gs>
              <a:gs pos="100000">
                <a:schemeClr val="accent6"/>
              </a:gs>
            </a:gsLst>
            <a:lin ang="16200000" scaled="0"/>
          </a:gradFill>
          <a:ln>
            <a:noFill/>
          </a:ln>
          <a:effectLst>
            <a:outerShdw blurRad="50800" sx="104999" sy="104999"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400" b="0" i="0" u="none" strike="noStrike" cap="none">
                <a:solidFill>
                  <a:schemeClr val="lt1"/>
                </a:solidFill>
                <a:latin typeface="Calibri"/>
                <a:ea typeface="Calibri"/>
                <a:cs typeface="Calibri"/>
                <a:sym typeface="Calibri"/>
              </a:rPr>
              <a:t>A</a:t>
            </a:r>
            <a:endParaRPr sz="304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6"/>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GB" sz="2400">
                <a:latin typeface="Corbel"/>
                <a:ea typeface="Corbel"/>
                <a:cs typeface="Corbel"/>
                <a:sym typeface="Corbel"/>
              </a:rPr>
              <a:t>Local transport expenses</a:t>
            </a:r>
            <a:br>
              <a:rPr lang="en-GB" sz="2400">
                <a:latin typeface="Corbel"/>
                <a:ea typeface="Corbel"/>
                <a:cs typeface="Corbel"/>
                <a:sym typeface="Corbel"/>
              </a:rPr>
            </a:br>
            <a:r>
              <a:rPr lang="en-GB" sz="2400">
                <a:latin typeface="Corbel"/>
                <a:ea typeface="Corbel"/>
                <a:cs typeface="Corbel"/>
                <a:sym typeface="Corbel"/>
              </a:rPr>
              <a:t>within the boundaries of one country</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381000" algn="l" rtl="0">
              <a:spcBef>
                <a:spcPts val="0"/>
              </a:spcBef>
              <a:spcAft>
                <a:spcPts val="0"/>
              </a:spcAft>
              <a:buSzPts val="2400"/>
              <a:buFont typeface="Corbel"/>
              <a:buChar char="●"/>
            </a:pPr>
            <a:r>
              <a:rPr lang="en-GB" sz="2400">
                <a:latin typeface="Corbel"/>
                <a:ea typeface="Corbel"/>
                <a:cs typeface="Corbel"/>
                <a:sym typeface="Corbel"/>
              </a:rPr>
              <a:t>TAXI - always receipt (with a clear date, provider’s name)</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381000" algn="l" rtl="0">
              <a:spcBef>
                <a:spcPts val="0"/>
              </a:spcBef>
              <a:spcAft>
                <a:spcPts val="0"/>
              </a:spcAft>
              <a:buClr>
                <a:schemeClr val="dk1"/>
              </a:buClr>
              <a:buSzPts val="2400"/>
              <a:buFont typeface="Corbel"/>
              <a:buChar char="●"/>
            </a:pPr>
            <a:r>
              <a:rPr lang="en-GB" sz="2400">
                <a:solidFill>
                  <a:schemeClr val="dk1"/>
                </a:solidFill>
                <a:latin typeface="Corbel"/>
                <a:ea typeface="Corbel"/>
                <a:cs typeface="Corbel"/>
                <a:sym typeface="Corbel"/>
              </a:rPr>
              <a:t>TAXI - up to 80 EUR for the entire journey</a:t>
            </a: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381000" algn="l" rtl="0">
              <a:spcBef>
                <a:spcPts val="0"/>
              </a:spcBef>
              <a:spcAft>
                <a:spcPts val="0"/>
              </a:spcAft>
              <a:buClr>
                <a:schemeClr val="dk1"/>
              </a:buClr>
              <a:buSzPts val="2400"/>
              <a:buFont typeface="Corbel"/>
              <a:buChar char="●"/>
            </a:pPr>
            <a:r>
              <a:rPr lang="en-GB" sz="2400">
                <a:solidFill>
                  <a:schemeClr val="dk1"/>
                </a:solidFill>
                <a:latin typeface="Corbel"/>
                <a:ea typeface="Corbel"/>
                <a:cs typeface="Corbel"/>
                <a:sym typeface="Corbel"/>
              </a:rPr>
              <a:t>before 7 am to facilitate an early departure </a:t>
            </a: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381000" algn="l" rtl="0">
              <a:spcBef>
                <a:spcPts val="0"/>
              </a:spcBef>
              <a:spcAft>
                <a:spcPts val="0"/>
              </a:spcAft>
              <a:buClr>
                <a:schemeClr val="dk1"/>
              </a:buClr>
              <a:buSzPts val="2400"/>
              <a:buFont typeface="Corbel"/>
              <a:buChar char="●"/>
            </a:pPr>
            <a:r>
              <a:rPr lang="en-GB" sz="2400">
                <a:solidFill>
                  <a:schemeClr val="dk1"/>
                </a:solidFill>
                <a:latin typeface="Corbel"/>
                <a:ea typeface="Corbel"/>
                <a:cs typeface="Corbel"/>
                <a:sym typeface="Corbel"/>
              </a:rPr>
              <a:t>after 10 pm due to a late arrival.</a:t>
            </a: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p:txBody>
      </p:sp>
      <p:sp>
        <p:nvSpPr>
          <p:cNvPr id="541" name="Google Shape;541;p56"/>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4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Tasks and Deliverables: SIG for ECI</a:t>
            </a:r>
            <a:endParaRPr/>
          </a:p>
        </p:txBody>
      </p:sp>
      <p:sp>
        <p:nvSpPr>
          <p:cNvPr id="1133" name="Google Shape;1133;p146"/>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(1) to generate ideas for training school 2 organized within the Action → interviews &amp; questionnaires.</a:t>
            </a:r>
            <a:endParaRPr/>
          </a:p>
          <a:p>
            <a:pPr marL="0" lvl="0" indent="0" algn="l" rtl="0">
              <a:spcBef>
                <a:spcPts val="2000"/>
              </a:spcBef>
              <a:spcAft>
                <a:spcPts val="0"/>
              </a:spcAft>
              <a:buSzPts val="2160"/>
              <a:buNone/>
            </a:pPr>
            <a:r>
              <a:rPr lang="en-GB"/>
              <a:t>(2) to prepare 'a manual' with helpful ideas for the future ECI in SSH, to draw the attention of evaluators and stakeholders to ECI position and problematic issues related to research evaluation in SSH.</a:t>
            </a:r>
            <a:endParaRPr/>
          </a:p>
          <a:p>
            <a:pPr marL="0" lvl="0" indent="0" algn="l" rtl="0">
              <a:spcBef>
                <a:spcPts val="2000"/>
              </a:spcBef>
              <a:spcAft>
                <a:spcPts val="0"/>
              </a:spcAft>
              <a:buSzPts val="2160"/>
              <a:buNone/>
            </a:pPr>
            <a:r>
              <a:rPr lang="en-GB"/>
              <a:t>(3) to publish article(s) on the topic of SSH ECI’s challenges concerning evaluation.</a:t>
            </a:r>
            <a:endParaRPr/>
          </a:p>
          <a:p>
            <a:pPr marL="454025" lvl="0" indent="-316865" algn="l" rtl="0">
              <a:spcBef>
                <a:spcPts val="2000"/>
              </a:spcBef>
              <a:spcAft>
                <a:spcPts val="0"/>
              </a:spcAft>
              <a:buSzPts val="2160"/>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4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How will SIG goals be achieved?</a:t>
            </a:r>
            <a:endParaRPr/>
          </a:p>
        </p:txBody>
      </p:sp>
      <p:sp>
        <p:nvSpPr>
          <p:cNvPr id="1139" name="Google Shape;1139;p147"/>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998"/>
              <a:buNone/>
            </a:pPr>
            <a:r>
              <a:rPr lang="en-GB" sz="2220"/>
              <a:t>STAGE 1: Interviews </a:t>
            </a:r>
            <a:endParaRPr/>
          </a:p>
          <a:p>
            <a:pPr marL="0" lvl="0" indent="0" algn="l" rtl="0">
              <a:lnSpc>
                <a:spcPct val="90000"/>
              </a:lnSpc>
              <a:spcBef>
                <a:spcPts val="2000"/>
              </a:spcBef>
              <a:spcAft>
                <a:spcPts val="0"/>
              </a:spcAft>
              <a:buSzPts val="1998"/>
              <a:buNone/>
            </a:pPr>
            <a:r>
              <a:rPr lang="en-GB" sz="2220"/>
              <a:t>4 interviews with ECI from SSH in most of the COST Action countries</a:t>
            </a:r>
            <a:endParaRPr/>
          </a:p>
          <a:p>
            <a:pPr marL="0" lvl="0" indent="0" algn="l" rtl="0">
              <a:lnSpc>
                <a:spcPct val="90000"/>
              </a:lnSpc>
              <a:spcBef>
                <a:spcPts val="2000"/>
              </a:spcBef>
              <a:spcAft>
                <a:spcPts val="0"/>
              </a:spcAft>
              <a:buSzPts val="1998"/>
              <a:buNone/>
            </a:pPr>
            <a:endParaRPr sz="2220"/>
          </a:p>
          <a:p>
            <a:pPr marL="0" lvl="0" indent="0" algn="l" rtl="0">
              <a:lnSpc>
                <a:spcPct val="90000"/>
              </a:lnSpc>
              <a:spcBef>
                <a:spcPts val="2000"/>
              </a:spcBef>
              <a:spcAft>
                <a:spcPts val="0"/>
              </a:spcAft>
              <a:buSzPts val="1998"/>
              <a:buNone/>
            </a:pPr>
            <a:endParaRPr sz="2220"/>
          </a:p>
          <a:p>
            <a:pPr marL="0" lvl="0" indent="0" algn="l" rtl="0">
              <a:lnSpc>
                <a:spcPct val="90000"/>
              </a:lnSpc>
              <a:spcBef>
                <a:spcPts val="2000"/>
              </a:spcBef>
              <a:spcAft>
                <a:spcPts val="0"/>
              </a:spcAft>
              <a:buSzPts val="1998"/>
              <a:buNone/>
            </a:pPr>
            <a:r>
              <a:rPr lang="en-GB" sz="2220"/>
              <a:t>STAGE 2: Questionnaires</a:t>
            </a:r>
            <a:endParaRPr/>
          </a:p>
          <a:p>
            <a:pPr marL="0" lvl="0" indent="0" algn="l" rtl="0">
              <a:lnSpc>
                <a:spcPct val="90000"/>
              </a:lnSpc>
              <a:spcBef>
                <a:spcPts val="2000"/>
              </a:spcBef>
              <a:spcAft>
                <a:spcPts val="0"/>
              </a:spcAft>
              <a:buSzPts val="1998"/>
              <a:buNone/>
            </a:pPr>
            <a:r>
              <a:rPr lang="en-GB" sz="2220"/>
              <a:t>Distributed to a big number of ECI in the COST Action countries</a:t>
            </a:r>
            <a:endParaRPr/>
          </a:p>
        </p:txBody>
      </p:sp>
      <p:sp>
        <p:nvSpPr>
          <p:cNvPr id="1140" name="Google Shape;1140;p147"/>
          <p:cNvSpPr/>
          <p:nvPr/>
        </p:nvSpPr>
        <p:spPr>
          <a:xfrm flipH="1">
            <a:off x="3992686" y="3684255"/>
            <a:ext cx="266797" cy="891251"/>
          </a:xfrm>
          <a:prstGeom prst="downArrow">
            <a:avLst>
              <a:gd name="adj1" fmla="val 50000"/>
              <a:gd name="adj2" fmla="val 50000"/>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0"/>
                                        </p:tgtEl>
                                        <p:attrNameLst>
                                          <p:attrName>style.visibility</p:attrName>
                                        </p:attrNameLst>
                                      </p:cBhvr>
                                      <p:to>
                                        <p:strVal val="visible"/>
                                      </p:to>
                                    </p:set>
                                    <p:animEffect transition="in" filter="fade">
                                      <p:cBhvr>
                                        <p:cTn id="7" dur="500"/>
                                        <p:tgtEl>
                                          <p:spTgt spid="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4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SIG : Summary of 3 (Interviews)</a:t>
            </a:r>
            <a:endParaRPr/>
          </a:p>
        </p:txBody>
      </p:sp>
      <p:sp>
        <p:nvSpPr>
          <p:cNvPr id="1146" name="Google Shape;1146;p148"/>
          <p:cNvSpPr txBox="1">
            <a:spLocks noGrp="1"/>
          </p:cNvSpPr>
          <p:nvPr>
            <p:ph type="body" idx="1"/>
          </p:nvPr>
        </p:nvSpPr>
        <p:spPr>
          <a:xfrm>
            <a:off x="1781500" y="1821450"/>
            <a:ext cx="7076700" cy="47745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2000"/>
              </a:spcBef>
              <a:spcAft>
                <a:spcPts val="0"/>
              </a:spcAft>
              <a:buSzPts val="2200"/>
              <a:buChar char="-"/>
            </a:pPr>
            <a:r>
              <a:rPr lang="en-GB" sz="2200"/>
              <a:t>59 interviews with ECI conducted in 16 countries</a:t>
            </a:r>
            <a:endParaRPr sz="2200"/>
          </a:p>
          <a:p>
            <a:pPr marL="457200" lvl="0" indent="-368300" algn="l" rtl="0">
              <a:lnSpc>
                <a:spcPct val="115000"/>
              </a:lnSpc>
              <a:spcBef>
                <a:spcPts val="0"/>
              </a:spcBef>
              <a:spcAft>
                <a:spcPts val="0"/>
              </a:spcAft>
              <a:buSzPts val="2200"/>
              <a:buChar char="-"/>
            </a:pPr>
            <a:r>
              <a:rPr lang="en-GB" sz="2200"/>
              <a:t>4 focus groups covering interview material:</a:t>
            </a:r>
            <a:br>
              <a:rPr lang="en-GB" sz="2200"/>
            </a:br>
            <a:r>
              <a:rPr lang="en-GB" sz="2200"/>
              <a:t>(1) Gender &amp; geopolitical perspective (Stephanie, Karolina, Marc).</a:t>
            </a:r>
            <a:br>
              <a:rPr lang="en-GB" sz="2200"/>
            </a:br>
            <a:r>
              <a:rPr lang="en-GB" sz="2200"/>
              <a:t>(2) Organisation vs individual (Michael, Rita, Reetta, Emanuel, Katya,  Jose Gabriel, Fil, Bradley). </a:t>
            </a:r>
            <a:br>
              <a:rPr lang="en-GB" sz="2200"/>
            </a:br>
            <a:r>
              <a:rPr lang="en-GB" sz="2200"/>
              <a:t>(3) Recruitment &amp; communication channels (Marc, Haris, Karolina, Jolanta).</a:t>
            </a:r>
            <a:br>
              <a:rPr lang="en-GB" sz="2200"/>
            </a:br>
            <a:r>
              <a:rPr lang="en-GB" sz="2200"/>
              <a:t>(4) Identities, audit cultures &amp; societal impact (Gemma, Stefan, Reetta, Mimi, Georgios, Stevo). </a:t>
            </a:r>
            <a:endParaRPr sz="2200"/>
          </a:p>
          <a:p>
            <a:pPr marL="457200" lvl="0" indent="-368300" algn="l" rtl="0">
              <a:lnSpc>
                <a:spcPct val="115000"/>
              </a:lnSpc>
              <a:spcBef>
                <a:spcPts val="0"/>
              </a:spcBef>
              <a:spcAft>
                <a:spcPts val="0"/>
              </a:spcAft>
              <a:buSzPts val="2200"/>
              <a:buChar char="-"/>
            </a:pPr>
            <a:r>
              <a:rPr lang="en-GB" sz="2200"/>
              <a:t>Presentation of work in progess results (Podgorica, March 2019)</a:t>
            </a:r>
            <a:endParaRPr sz="2200"/>
          </a:p>
          <a:p>
            <a:pPr marL="0" lvl="0" indent="0" algn="l" rtl="0">
              <a:spcBef>
                <a:spcPts val="0"/>
              </a:spcBef>
              <a:spcAft>
                <a:spcPts val="0"/>
              </a:spcAft>
              <a:buSzPts val="2160"/>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49"/>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Summary of 3 (Questionnaire)</a:t>
            </a:r>
            <a:endParaRPr/>
          </a:p>
        </p:txBody>
      </p:sp>
      <p:sp>
        <p:nvSpPr>
          <p:cNvPr id="1153" name="Google Shape;1153;p149"/>
          <p:cNvSpPr txBox="1">
            <a:spLocks noGrp="1"/>
          </p:cNvSpPr>
          <p:nvPr>
            <p:ph type="body" idx="1"/>
          </p:nvPr>
        </p:nvSpPr>
        <p:spPr>
          <a:xfrm>
            <a:off x="1781500" y="1890425"/>
            <a:ext cx="7076700" cy="4650300"/>
          </a:xfrm>
          <a:prstGeom prst="rect">
            <a:avLst/>
          </a:prstGeom>
        </p:spPr>
        <p:txBody>
          <a:bodyPr spcFirstLastPara="1" wrap="square" lIns="91425" tIns="45700" rIns="91425" bIns="45700" anchor="t" anchorCtr="0">
            <a:noAutofit/>
          </a:bodyPr>
          <a:lstStyle/>
          <a:p>
            <a:pPr marL="457200" lvl="0" indent="-331470" algn="l" rtl="0">
              <a:lnSpc>
                <a:spcPct val="115000"/>
              </a:lnSpc>
              <a:spcBef>
                <a:spcPts val="2000"/>
              </a:spcBef>
              <a:spcAft>
                <a:spcPts val="0"/>
              </a:spcAft>
              <a:buSzPts val="1620"/>
              <a:buChar char="-"/>
            </a:pPr>
            <a:r>
              <a:rPr lang="en-GB"/>
              <a:t>Questionnaire grid perfected during an STSM in autumn (Karolina Lendák-Kabók with Michael Ochsner);</a:t>
            </a:r>
            <a:endParaRPr/>
          </a:p>
          <a:p>
            <a:pPr marL="457200" lvl="0" indent="-331470" algn="l" rtl="0">
              <a:lnSpc>
                <a:spcPct val="115000"/>
              </a:lnSpc>
              <a:spcBef>
                <a:spcPts val="0"/>
              </a:spcBef>
              <a:spcAft>
                <a:spcPts val="0"/>
              </a:spcAft>
              <a:buSzPts val="1620"/>
              <a:buChar char="-"/>
            </a:pPr>
            <a:r>
              <a:rPr lang="en-GB"/>
              <a:t>Questionnaire piloted to the participants of the TS (Jan 2019);</a:t>
            </a:r>
            <a:endParaRPr/>
          </a:p>
          <a:p>
            <a:pPr marL="457200" lvl="0" indent="-331470" algn="l" rtl="0">
              <a:lnSpc>
                <a:spcPct val="115000"/>
              </a:lnSpc>
              <a:spcBef>
                <a:spcPts val="0"/>
              </a:spcBef>
              <a:spcAft>
                <a:spcPts val="0"/>
              </a:spcAft>
              <a:buSzPts val="1620"/>
              <a:buChar char="-"/>
            </a:pPr>
            <a:r>
              <a:rPr lang="en-GB"/>
              <a:t>Final version of the Questionnaire (March 2019);</a:t>
            </a:r>
            <a:endParaRPr/>
          </a:p>
          <a:p>
            <a:pPr marL="457200" lvl="0" indent="-331470" algn="l" rtl="0">
              <a:lnSpc>
                <a:spcPct val="115000"/>
              </a:lnSpc>
              <a:spcBef>
                <a:spcPts val="0"/>
              </a:spcBef>
              <a:spcAft>
                <a:spcPts val="0"/>
              </a:spcAft>
              <a:buSzPts val="1620"/>
              <a:buChar char="-"/>
            </a:pPr>
            <a:r>
              <a:rPr lang="en-GB"/>
              <a:t>Discussion of Questionnaire distribution channels and scope (Podgorica, March 2019);</a:t>
            </a:r>
            <a:endParaRPr/>
          </a:p>
          <a:p>
            <a:pPr marL="457200" lvl="0" indent="-331470" algn="l" rtl="0">
              <a:lnSpc>
                <a:spcPct val="115000"/>
              </a:lnSpc>
              <a:spcBef>
                <a:spcPts val="0"/>
              </a:spcBef>
              <a:spcAft>
                <a:spcPts val="0"/>
              </a:spcAft>
              <a:buSzPts val="1620"/>
              <a:buChar char="-"/>
            </a:pPr>
            <a:r>
              <a:rPr lang="en-GB"/>
              <a:t>Launch of the Questionnaire (April 2019).</a:t>
            </a:r>
            <a:endParaRPr/>
          </a:p>
          <a:p>
            <a:pPr marL="0" lvl="0" indent="0" algn="l" rtl="0">
              <a:spcBef>
                <a:spcPts val="200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5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Summary of 3 ("Manual")</a:t>
            </a:r>
            <a:endParaRPr/>
          </a:p>
        </p:txBody>
      </p:sp>
      <p:sp>
        <p:nvSpPr>
          <p:cNvPr id="1159" name="Google Shape;1159;p150"/>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7200" lvl="0" indent="-331470" algn="l" rtl="0">
              <a:spcBef>
                <a:spcPts val="0"/>
              </a:spcBef>
              <a:spcAft>
                <a:spcPts val="0"/>
              </a:spcAft>
              <a:buSzPts val="1620"/>
              <a:buChar char="-"/>
            </a:pPr>
            <a:r>
              <a:rPr lang="en-GB"/>
              <a:t>Being an ECI: Opportunities, Threats / challenges, Available means of support, Missing means of support, Recommendations (Training school in Vilnius, January 2019);</a:t>
            </a:r>
            <a:br>
              <a:rPr lang="en-GB"/>
            </a:br>
            <a:endParaRPr/>
          </a:p>
          <a:p>
            <a:pPr marL="457200" lvl="0" indent="-331470" algn="l" rtl="0">
              <a:spcBef>
                <a:spcPts val="0"/>
              </a:spcBef>
              <a:spcAft>
                <a:spcPts val="0"/>
              </a:spcAft>
              <a:buSzPts val="1620"/>
              <a:buChar char="-"/>
            </a:pPr>
            <a:r>
              <a:rPr lang="en-GB"/>
              <a:t>Recommendations for ECI support based on the interviews (STSM results)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51"/>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Summary of 3</a:t>
            </a:r>
            <a:endParaRPr/>
          </a:p>
        </p:txBody>
      </p:sp>
      <p:sp>
        <p:nvSpPr>
          <p:cNvPr id="1165" name="Google Shape;1165;p151"/>
          <p:cNvSpPr txBox="1">
            <a:spLocks noGrp="1"/>
          </p:cNvSpPr>
          <p:nvPr>
            <p:ph type="body" idx="1"/>
          </p:nvPr>
        </p:nvSpPr>
        <p:spPr>
          <a:xfrm>
            <a:off x="1781500" y="2133600"/>
            <a:ext cx="7076700" cy="437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Research articles planned:</a:t>
            </a:r>
            <a:endParaRPr/>
          </a:p>
          <a:p>
            <a:pPr marL="0" lvl="0" indent="0" algn="l" rtl="0">
              <a:spcBef>
                <a:spcPts val="0"/>
              </a:spcBef>
              <a:spcAft>
                <a:spcPts val="0"/>
              </a:spcAft>
              <a:buSzPts val="2160"/>
              <a:buNone/>
            </a:pPr>
            <a:endParaRPr/>
          </a:p>
          <a:p>
            <a:pPr marL="457200" lvl="0" indent="-342900" algn="l" rtl="0">
              <a:spcBef>
                <a:spcPts val="0"/>
              </a:spcBef>
              <a:spcAft>
                <a:spcPts val="0"/>
              </a:spcAft>
              <a:buSzPts val="1800"/>
              <a:buChar char="-"/>
            </a:pPr>
            <a:r>
              <a:rPr lang="en-GB" sz="1800">
                <a:solidFill>
                  <a:srgbClr val="222222"/>
                </a:solidFill>
                <a:highlight>
                  <a:srgbClr val="FFFFFF"/>
                </a:highlight>
                <a:latin typeface="Arial"/>
                <a:ea typeface="Arial"/>
                <a:cs typeface="Arial"/>
                <a:sym typeface="Arial"/>
              </a:rPr>
              <a:t>Research article 1: </a:t>
            </a:r>
            <a:r>
              <a:rPr lang="en-GB" sz="1800" i="1">
                <a:solidFill>
                  <a:srgbClr val="222222"/>
                </a:solidFill>
                <a:highlight>
                  <a:srgbClr val="FFFFFF"/>
                </a:highlight>
                <a:latin typeface="Arial"/>
                <a:ea typeface="Arial"/>
                <a:cs typeface="Arial"/>
                <a:sym typeface="Arial"/>
              </a:rPr>
              <a:t>The intersection of gender and geopolitical contexts in academics’ career narratives</a:t>
            </a:r>
            <a:br>
              <a:rPr lang="en-GB" sz="1800" i="1">
                <a:solidFill>
                  <a:srgbClr val="222222"/>
                </a:solidFill>
                <a:highlight>
                  <a:srgbClr val="FFFFFF"/>
                </a:highlight>
                <a:latin typeface="Arial"/>
                <a:ea typeface="Arial"/>
                <a:cs typeface="Arial"/>
                <a:sym typeface="Arial"/>
              </a:rPr>
            </a:br>
            <a:endParaRPr sz="1800" i="1">
              <a:solidFill>
                <a:srgbClr val="222222"/>
              </a:solidFill>
              <a:highlight>
                <a:srgbClr val="FFFFFF"/>
              </a:highlight>
              <a:latin typeface="Arial"/>
              <a:ea typeface="Arial"/>
              <a:cs typeface="Arial"/>
              <a:sym typeface="Arial"/>
            </a:endParaRPr>
          </a:p>
          <a:p>
            <a:pPr marL="457200" lvl="0" indent="-342900" algn="l" rtl="0">
              <a:spcBef>
                <a:spcPts val="0"/>
              </a:spcBef>
              <a:spcAft>
                <a:spcPts val="0"/>
              </a:spcAft>
              <a:buClr>
                <a:srgbClr val="222222"/>
              </a:buClr>
              <a:buSzPts val="1800"/>
              <a:buFont typeface="Arial"/>
              <a:buChar char="-"/>
            </a:pPr>
            <a:r>
              <a:rPr lang="en-GB" sz="1800">
                <a:solidFill>
                  <a:srgbClr val="222222"/>
                </a:solidFill>
                <a:highlight>
                  <a:srgbClr val="FFFFFF"/>
                </a:highlight>
                <a:latin typeface="Arial"/>
                <a:ea typeface="Arial"/>
                <a:cs typeface="Arial"/>
                <a:sym typeface="Arial"/>
              </a:rPr>
              <a:t>Research article 2: </a:t>
            </a:r>
            <a:r>
              <a:rPr lang="en-GB" sz="1800" i="1">
                <a:solidFill>
                  <a:schemeClr val="dk1"/>
                </a:solidFill>
                <a:latin typeface="Arial"/>
                <a:ea typeface="Arial"/>
                <a:cs typeface="Arial"/>
                <a:sym typeface="Arial"/>
              </a:rPr>
              <a:t>Understanding the rules of the game: </a:t>
            </a:r>
            <a:r>
              <a:rPr lang="en-GB" sz="1800" i="1">
                <a:solidFill>
                  <a:srgbClr val="222222"/>
                </a:solidFill>
                <a:highlight>
                  <a:srgbClr val="FFFFFF"/>
                </a:highlight>
                <a:latin typeface="Arial"/>
                <a:ea typeface="Arial"/>
                <a:cs typeface="Arial"/>
                <a:sym typeface="Arial"/>
              </a:rPr>
              <a:t>challenges and opportunities for early career investigators in SSH </a:t>
            </a:r>
            <a:br>
              <a:rPr lang="en-GB" sz="1800" i="1">
                <a:solidFill>
                  <a:srgbClr val="222222"/>
                </a:solidFill>
                <a:highlight>
                  <a:srgbClr val="FFFFFF"/>
                </a:highlight>
                <a:latin typeface="Arial"/>
                <a:ea typeface="Arial"/>
                <a:cs typeface="Arial"/>
                <a:sym typeface="Arial"/>
              </a:rPr>
            </a:br>
            <a:endParaRPr sz="1800" i="1">
              <a:solidFill>
                <a:srgbClr val="222222"/>
              </a:solidFill>
              <a:highlight>
                <a:srgbClr val="FFFFFF"/>
              </a:highlight>
              <a:latin typeface="Arial"/>
              <a:ea typeface="Arial"/>
              <a:cs typeface="Arial"/>
              <a:sym typeface="Arial"/>
            </a:endParaRPr>
          </a:p>
          <a:p>
            <a:pPr marL="457200" lvl="0" indent="-342900" algn="l" rtl="0">
              <a:spcBef>
                <a:spcPts val="0"/>
              </a:spcBef>
              <a:spcAft>
                <a:spcPts val="0"/>
              </a:spcAft>
              <a:buClr>
                <a:srgbClr val="222222"/>
              </a:buClr>
              <a:buSzPts val="1800"/>
              <a:buFont typeface="Arial"/>
              <a:buChar char="-"/>
            </a:pPr>
            <a:r>
              <a:rPr lang="en-GB" sz="1800">
                <a:solidFill>
                  <a:srgbClr val="222222"/>
                </a:solidFill>
                <a:highlight>
                  <a:srgbClr val="FFFFFF"/>
                </a:highlight>
                <a:latin typeface="Arial"/>
                <a:ea typeface="Arial"/>
                <a:cs typeface="Arial"/>
                <a:sym typeface="Arial"/>
              </a:rPr>
              <a:t>Research article 3: </a:t>
            </a:r>
            <a:r>
              <a:rPr lang="en-GB" sz="1800" i="1">
                <a:solidFill>
                  <a:srgbClr val="222222"/>
                </a:solidFill>
                <a:highlight>
                  <a:srgbClr val="FFFFFF"/>
                </a:highlight>
                <a:latin typeface="Arial"/>
                <a:ea typeface="Arial"/>
                <a:cs typeface="Arial"/>
                <a:sym typeface="Arial"/>
              </a:rPr>
              <a:t>Between a rock and a hard place: career demands versus good research for ECIs</a:t>
            </a:r>
            <a:br>
              <a:rPr lang="en-GB" sz="1800">
                <a:solidFill>
                  <a:srgbClr val="222222"/>
                </a:solidFill>
                <a:highlight>
                  <a:srgbClr val="FFFFFF"/>
                </a:highlight>
                <a:latin typeface="Arial"/>
                <a:ea typeface="Arial"/>
                <a:cs typeface="Arial"/>
                <a:sym typeface="Arial"/>
              </a:rPr>
            </a:br>
            <a:endParaRPr sz="1800">
              <a:solidFill>
                <a:srgbClr val="222222"/>
              </a:solidFill>
              <a:highlight>
                <a:srgbClr val="FFFFFF"/>
              </a:highlight>
              <a:latin typeface="Arial"/>
              <a:ea typeface="Arial"/>
              <a:cs typeface="Arial"/>
              <a:sym typeface="Arial"/>
            </a:endParaRPr>
          </a:p>
          <a:p>
            <a:pPr marL="457200" lvl="0" indent="-342900" algn="l" rtl="0">
              <a:spcBef>
                <a:spcPts val="0"/>
              </a:spcBef>
              <a:spcAft>
                <a:spcPts val="0"/>
              </a:spcAft>
              <a:buClr>
                <a:srgbClr val="222222"/>
              </a:buClr>
              <a:buSzPts val="1800"/>
              <a:buFont typeface="Arial"/>
              <a:buChar char="-"/>
            </a:pPr>
            <a:r>
              <a:rPr lang="en-GB" sz="1800">
                <a:solidFill>
                  <a:srgbClr val="222222"/>
                </a:solidFill>
                <a:highlight>
                  <a:srgbClr val="FFFFFF"/>
                </a:highlight>
                <a:latin typeface="Arial"/>
                <a:ea typeface="Arial"/>
                <a:cs typeface="Arial"/>
                <a:sym typeface="Arial"/>
              </a:rPr>
              <a:t>Research article 4:  </a:t>
            </a:r>
            <a:r>
              <a:rPr lang="en-GB" sz="1800" i="1">
                <a:solidFill>
                  <a:srgbClr val="222222"/>
                </a:solidFill>
                <a:highlight>
                  <a:srgbClr val="FFFFFF"/>
                </a:highlight>
                <a:latin typeface="Arial"/>
                <a:ea typeface="Arial"/>
                <a:cs typeface="Arial"/>
                <a:sym typeface="Arial"/>
              </a:rPr>
              <a:t>Identities, audit cultures and the societal impact of research</a:t>
            </a:r>
            <a:endParaRPr sz="1800">
              <a:solidFill>
                <a:srgbClr val="222222"/>
              </a:solidFill>
              <a:highlight>
                <a:srgbClr val="FFFFFF"/>
              </a:highlight>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5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Objectives of GP4</a:t>
            </a:r>
            <a:endParaRPr/>
          </a:p>
        </p:txBody>
      </p:sp>
      <p:sp>
        <p:nvSpPr>
          <p:cNvPr id="1171" name="Google Shape;1171;p152"/>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7200" lvl="0" indent="-331470" algn="l" rtl="0">
              <a:spcBef>
                <a:spcPts val="0"/>
              </a:spcBef>
              <a:spcAft>
                <a:spcPts val="0"/>
              </a:spcAft>
              <a:buSzPts val="1620"/>
              <a:buChar char="-"/>
            </a:pPr>
            <a:r>
              <a:rPr lang="en-GB"/>
              <a:t>Finish work on the interviews;</a:t>
            </a:r>
            <a:endParaRPr/>
          </a:p>
          <a:p>
            <a:pPr marL="457200" lvl="0" indent="-331470" algn="l" rtl="0">
              <a:spcBef>
                <a:spcPts val="0"/>
              </a:spcBef>
              <a:spcAft>
                <a:spcPts val="0"/>
              </a:spcAft>
              <a:buSzPts val="1620"/>
              <a:buChar char="-"/>
            </a:pPr>
            <a:r>
              <a:rPr lang="en-GB"/>
              <a:t>Submit articles to research journals;</a:t>
            </a:r>
            <a:endParaRPr/>
          </a:p>
          <a:p>
            <a:pPr marL="457200" lvl="0" indent="-331470" algn="l" rtl="0">
              <a:spcBef>
                <a:spcPts val="0"/>
              </a:spcBef>
              <a:spcAft>
                <a:spcPts val="0"/>
              </a:spcAft>
              <a:buSzPts val="1620"/>
              <a:buChar char="-"/>
            </a:pPr>
            <a:r>
              <a:rPr lang="en-GB"/>
              <a:t>Launch the questionnaire;</a:t>
            </a:r>
            <a:endParaRPr/>
          </a:p>
          <a:p>
            <a:pPr marL="457200" lvl="0" indent="-331470" algn="l" rtl="0">
              <a:spcBef>
                <a:spcPts val="0"/>
              </a:spcBef>
              <a:spcAft>
                <a:spcPts val="0"/>
              </a:spcAft>
              <a:buSzPts val="1620"/>
              <a:buChar char="-"/>
            </a:pPr>
            <a:r>
              <a:rPr lang="en-GB"/>
              <a:t>Summarise questionnaire results;</a:t>
            </a:r>
            <a:endParaRPr/>
          </a:p>
          <a:p>
            <a:pPr marL="457200" lvl="0" indent="-331470" algn="l" rtl="0">
              <a:spcBef>
                <a:spcPts val="0"/>
              </a:spcBef>
              <a:spcAft>
                <a:spcPts val="0"/>
              </a:spcAft>
              <a:buSzPts val="1620"/>
              <a:buChar char="-"/>
            </a:pPr>
            <a:r>
              <a:rPr lang="en-GB"/>
              <a:t>Complete "manual" of recommendations.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5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177" name="Google Shape;1177;p15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178" name="Google Shape;1178;p15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800">
                <a:solidFill>
                  <a:schemeClr val="lt1"/>
                </a:solidFill>
                <a:latin typeface="Calibri"/>
                <a:ea typeface="Calibri"/>
                <a:cs typeface="Calibri"/>
                <a:sym typeface="Calibri"/>
              </a:rPr>
              <a:t>ENRESSH Fellows</a:t>
            </a:r>
            <a:endParaRPr sz="48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Paul Benneworth</a:t>
            </a:r>
            <a:endParaRPr sz="3000">
              <a:solidFill>
                <a:schemeClr val="lt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pic>
        <p:nvPicPr>
          <p:cNvPr id="1183" name="Google Shape;1183;p154"/>
          <p:cNvPicPr preferRelativeResize="0"/>
          <p:nvPr/>
        </p:nvPicPr>
        <p:blipFill>
          <a:blip r:embed="rId3">
            <a:alphaModFix/>
          </a:blip>
          <a:stretch>
            <a:fillRect/>
          </a:stretch>
        </p:blipFill>
        <p:spPr>
          <a:xfrm>
            <a:off x="2270913" y="152400"/>
            <a:ext cx="4602186" cy="6553199"/>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55"/>
          <p:cNvSpPr txBox="1"/>
          <p:nvPr/>
        </p:nvSpPr>
        <p:spPr>
          <a:xfrm>
            <a:off x="1975800" y="1159700"/>
            <a:ext cx="6672000" cy="5369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GB" sz="3000"/>
              <a:t>Rita Faria</a:t>
            </a:r>
            <a:endParaRPr sz="3000"/>
          </a:p>
          <a:p>
            <a:pPr marL="457200" lvl="0" indent="-419100" algn="l" rtl="0">
              <a:spcBef>
                <a:spcPts val="0"/>
              </a:spcBef>
              <a:spcAft>
                <a:spcPts val="0"/>
              </a:spcAft>
              <a:buSzPts val="3000"/>
              <a:buChar char="●"/>
            </a:pPr>
            <a:r>
              <a:rPr lang="en-GB" sz="3000"/>
              <a:t>Agnė Girkontaitė</a:t>
            </a:r>
            <a:endParaRPr sz="3000"/>
          </a:p>
          <a:p>
            <a:pPr marL="457200" lvl="0" indent="-419100" algn="l" rtl="0">
              <a:spcBef>
                <a:spcPts val="0"/>
              </a:spcBef>
              <a:spcAft>
                <a:spcPts val="0"/>
              </a:spcAft>
              <a:buSzPts val="3000"/>
              <a:buChar char="●"/>
            </a:pPr>
            <a:r>
              <a:rPr lang="en-GB" sz="3000"/>
              <a:t>Dragan Ivanović</a:t>
            </a:r>
            <a:endParaRPr sz="3000"/>
          </a:p>
          <a:p>
            <a:pPr marL="457200" lvl="0" indent="-419100" algn="l" rtl="0">
              <a:spcBef>
                <a:spcPts val="0"/>
              </a:spcBef>
              <a:spcAft>
                <a:spcPts val="0"/>
              </a:spcAft>
              <a:buSzPts val="3000"/>
              <a:buChar char="●"/>
            </a:pPr>
            <a:r>
              <a:rPr lang="en-GB" sz="3000"/>
              <a:t>Karolina Lendák-Kabók</a:t>
            </a:r>
            <a:endParaRPr sz="3000"/>
          </a:p>
          <a:p>
            <a:pPr marL="457200" lvl="0" indent="-419100" algn="l" rtl="0">
              <a:spcBef>
                <a:spcPts val="0"/>
              </a:spcBef>
              <a:spcAft>
                <a:spcPts val="0"/>
              </a:spcAft>
              <a:buSzPts val="3000"/>
              <a:buChar char="●"/>
            </a:pPr>
            <a:r>
              <a:rPr lang="en-GB" sz="3000"/>
              <a:t>Jorge Mañana-Rodríguez </a:t>
            </a:r>
            <a:endParaRPr sz="3000"/>
          </a:p>
          <a:p>
            <a:pPr marL="457200" lvl="0" indent="-419100" algn="l" rtl="0">
              <a:spcBef>
                <a:spcPts val="0"/>
              </a:spcBef>
              <a:spcAft>
                <a:spcPts val="0"/>
              </a:spcAft>
              <a:buSzPts val="3000"/>
              <a:buChar char="●"/>
            </a:pPr>
            <a:r>
              <a:rPr lang="en-GB" sz="3000"/>
              <a:t>Reetta Muhonen</a:t>
            </a:r>
            <a:endParaRPr sz="3000"/>
          </a:p>
          <a:p>
            <a:pPr marL="457200" lvl="0" indent="-419100" algn="l" rtl="0">
              <a:spcBef>
                <a:spcPts val="0"/>
              </a:spcBef>
              <a:spcAft>
                <a:spcPts val="0"/>
              </a:spcAft>
              <a:buSzPts val="3000"/>
              <a:buChar char="●"/>
            </a:pPr>
            <a:r>
              <a:rPr lang="en-GB" sz="3000"/>
              <a:t>Antun Plenković</a:t>
            </a:r>
            <a:endParaRPr sz="3000"/>
          </a:p>
          <a:p>
            <a:pPr marL="457200" lvl="0" indent="-419100" algn="l" rtl="0">
              <a:spcBef>
                <a:spcPts val="0"/>
              </a:spcBef>
              <a:spcAft>
                <a:spcPts val="0"/>
              </a:spcAft>
              <a:buSzPts val="3000"/>
              <a:buChar char="●"/>
            </a:pPr>
            <a:r>
              <a:rPr lang="en-GB" sz="3000"/>
              <a:t>Linda Sīle</a:t>
            </a:r>
            <a:endParaRPr sz="3000"/>
          </a:p>
          <a:p>
            <a:pPr marL="457200" lvl="0" indent="-419100" algn="l" rtl="0">
              <a:spcBef>
                <a:spcPts val="0"/>
              </a:spcBef>
              <a:spcAft>
                <a:spcPts val="0"/>
              </a:spcAft>
              <a:buSzPts val="3000"/>
              <a:buChar char="●"/>
            </a:pPr>
            <a:r>
              <a:rPr lang="en-GB" sz="3000"/>
              <a:t>Marc Vanholsbeeck</a:t>
            </a:r>
            <a:endParaRPr sz="3000"/>
          </a:p>
          <a:p>
            <a:pPr marL="457200" lvl="0" indent="-419100" algn="l" rtl="0">
              <a:spcBef>
                <a:spcPts val="0"/>
              </a:spcBef>
              <a:spcAft>
                <a:spcPts val="0"/>
              </a:spcAft>
              <a:buSzPts val="3000"/>
              <a:buChar char="●"/>
            </a:pPr>
            <a:r>
              <a:rPr lang="en-GB" sz="3000"/>
              <a:t>Marta Wróblewska</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7"/>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GB" sz="2400">
                <a:latin typeface="Corbel"/>
                <a:ea typeface="Corbel"/>
                <a:cs typeface="Corbel"/>
                <a:sym typeface="Corbel"/>
              </a:rPr>
              <a:t>Accomodation</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p:txBody>
      </p:sp>
      <p:sp>
        <p:nvSpPr>
          <p:cNvPr id="547" name="Google Shape;547;p57"/>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pic>
        <p:nvPicPr>
          <p:cNvPr id="548" name="Google Shape;548;p57"/>
          <p:cNvPicPr preferRelativeResize="0"/>
          <p:nvPr/>
        </p:nvPicPr>
        <p:blipFill>
          <a:blip r:embed="rId3">
            <a:alphaModFix/>
          </a:blip>
          <a:stretch>
            <a:fillRect/>
          </a:stretch>
        </p:blipFill>
        <p:spPr>
          <a:xfrm>
            <a:off x="844126" y="2855051"/>
            <a:ext cx="7455750" cy="35428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5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195" name="Google Shape;1195;p156"/>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196" name="Google Shape;1196;p156"/>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ENRESSH Day</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Tim C.E. Engels &amp; Marc Vanholsbeeck</a:t>
            </a:r>
            <a:endParaRPr sz="3000">
              <a:solidFill>
                <a:schemeClr val="lt1"/>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57"/>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GB">
                <a:solidFill>
                  <a:srgbClr val="FFFFFF"/>
                </a:solidFill>
              </a:rPr>
              <a:t>BE-ENRESSH-day</a:t>
            </a:r>
            <a:endParaRPr/>
          </a:p>
        </p:txBody>
      </p:sp>
      <p:sp>
        <p:nvSpPr>
          <p:cNvPr id="1203" name="Google Shape;1203;p157"/>
          <p:cNvSpPr txBox="1"/>
          <p:nvPr/>
        </p:nvSpPr>
        <p:spPr>
          <a:xfrm>
            <a:off x="497950" y="2150200"/>
            <a:ext cx="8012400" cy="423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Dissemination meeting of ENRESSH results towards the Belgian community of researchers, stakeholders and policy makers</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one day, Tuesday April 30</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At Université Saint-Louis, an SSH university in Brussels</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With a key note by David Pontille</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And presentation of ENRESSH results regarding impact, careers, publication patterns and national bibliographic databases</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r>
              <a:rPr lang="en-GB" sz="2200">
                <a:solidFill>
                  <a:srgbClr val="454545"/>
                </a:solidFill>
              </a:rPr>
              <a:t>↗ And a panel discussion </a:t>
            </a:r>
            <a:endParaRPr sz="2200">
              <a:solidFill>
                <a:srgbClr val="454545"/>
              </a:solidFill>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58"/>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GB"/>
              <a:t>ENRESSH day</a:t>
            </a:r>
            <a:endParaRPr/>
          </a:p>
        </p:txBody>
      </p:sp>
      <p:sp>
        <p:nvSpPr>
          <p:cNvPr id="1210" name="Google Shape;1210;p158"/>
          <p:cNvSpPr txBox="1"/>
          <p:nvPr/>
        </p:nvSpPr>
        <p:spPr>
          <a:xfrm>
            <a:off x="814800" y="2580250"/>
            <a:ext cx="7785900" cy="3666600"/>
          </a:xfrm>
          <a:prstGeom prst="rect">
            <a:avLst/>
          </a:prstGeom>
          <a:noFill/>
          <a:ln>
            <a:noFill/>
          </a:ln>
        </p:spPr>
        <p:txBody>
          <a:bodyPr spcFirstLastPara="1" wrap="square" lIns="91425" tIns="91425" rIns="91425" bIns="91425" anchor="t" anchorCtr="0">
            <a:noAutofit/>
          </a:bodyPr>
          <a:lstStyle/>
          <a:p>
            <a:pPr marL="215900" lvl="0" indent="0" algn="ctr" rtl="0">
              <a:lnSpc>
                <a:spcPct val="115000"/>
              </a:lnSpc>
              <a:spcBef>
                <a:spcPts val="0"/>
              </a:spcBef>
              <a:spcAft>
                <a:spcPts val="0"/>
              </a:spcAft>
              <a:buClr>
                <a:schemeClr val="dk1"/>
              </a:buClr>
              <a:buSzPts val="1100"/>
              <a:buFont typeface="Arial"/>
              <a:buNone/>
            </a:pPr>
            <a:r>
              <a:rPr lang="en-GB" sz="3000">
                <a:solidFill>
                  <a:srgbClr val="454545"/>
                </a:solidFill>
              </a:rPr>
              <a:t>Can you also organize an ENRESSH-day in your country during GP4 in order to further disseminate our findings and recommendations?</a:t>
            </a:r>
            <a:endParaRPr sz="3000">
              <a:solidFill>
                <a:srgbClr val="454545"/>
              </a:solidFill>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endParaRPr>
          </a:p>
          <a:p>
            <a:pPr marL="0" lvl="0" indent="0" algn="l" rtl="0">
              <a:spcBef>
                <a:spcPts val="0"/>
              </a:spcBef>
              <a:spcAft>
                <a:spcPts val="0"/>
              </a:spcAft>
              <a:buNone/>
            </a:pPr>
            <a:endParaRPr sz="3000">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5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216" name="Google Shape;1216;p159"/>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217" name="Google Shape;1217;p159"/>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ITC Grant Manager</a:t>
            </a:r>
            <a:endParaRPr/>
          </a:p>
          <a:p>
            <a:pPr marL="0" marR="0" lvl="0" indent="0" algn="ctr" rtl="0">
              <a:spcBef>
                <a:spcPts val="200"/>
              </a:spcBef>
              <a:spcAft>
                <a:spcPts val="0"/>
              </a:spcAft>
              <a:buNone/>
            </a:pPr>
            <a:endParaRPr sz="48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Emanuel Kulczycki</a:t>
            </a: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60"/>
          <p:cNvSpPr/>
          <p:nvPr/>
        </p:nvSpPr>
        <p:spPr>
          <a:xfrm>
            <a:off x="857599" y="1287558"/>
            <a:ext cx="7666469"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The Conference Grants Coordinator performs the evaluation of each Conference Grant application.</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The tasks include: evaluate applications, approve or reject these applications in e-cost, evaluate the scientific report after the mission, post-approve or reject the report.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The position is similar to the STSM Coordinator. However, without the call procedure.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We can ask this person to perform the administrative tasks with the grants, but the decision should be made with the agreement with the Steering committee.</a:t>
            </a:r>
            <a:endParaRPr sz="2400">
              <a:solidFill>
                <a:schemeClr val="dk1"/>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61"/>
          <p:cNvSpPr/>
          <p:nvPr/>
        </p:nvSpPr>
        <p:spPr>
          <a:xfrm>
            <a:off x="1588899" y="1755133"/>
            <a:ext cx="7666500" cy="489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Steering Group’s suggestion:</a:t>
            </a:r>
            <a:endParaRPr sz="3600" b="1">
              <a:solidFill>
                <a:schemeClr val="dk1"/>
              </a:solidFill>
              <a:latin typeface="Calibri"/>
              <a:ea typeface="Calibri"/>
              <a:cs typeface="Calibri"/>
              <a:sym typeface="Calibri"/>
            </a:endParaRPr>
          </a:p>
        </p:txBody>
      </p:sp>
      <p:pic>
        <p:nvPicPr>
          <p:cNvPr id="1229" name="Google Shape;1229;p161"/>
          <p:cNvPicPr preferRelativeResize="0"/>
          <p:nvPr/>
        </p:nvPicPr>
        <p:blipFill>
          <a:blip r:embed="rId3">
            <a:alphaModFix/>
          </a:blip>
          <a:stretch>
            <a:fillRect/>
          </a:stretch>
        </p:blipFill>
        <p:spPr>
          <a:xfrm>
            <a:off x="3043238" y="2717200"/>
            <a:ext cx="3057525" cy="229552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6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235" name="Google Shape;1235;p162"/>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236" name="Google Shape;1236;p162"/>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Helsinki Initiative</a:t>
            </a: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 </a:t>
            </a:r>
            <a:r>
              <a:rPr lang="en-GB" sz="3000">
                <a:solidFill>
                  <a:schemeClr val="lt1"/>
                </a:solidFill>
                <a:latin typeface="Calibri"/>
                <a:ea typeface="Calibri"/>
                <a:cs typeface="Calibri"/>
                <a:sym typeface="Calibri"/>
              </a:rPr>
              <a:t>Janne Pölönen</a:t>
            </a:r>
            <a:endParaRPr sz="3000">
              <a:solidFill>
                <a:schemeClr val="lt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63"/>
          <p:cNvPicPr preferRelativeResize="0"/>
          <p:nvPr/>
        </p:nvPicPr>
        <p:blipFill>
          <a:blip r:embed="rId3">
            <a:alphaModFix/>
          </a:blip>
          <a:stretch>
            <a:fillRect/>
          </a:stretch>
        </p:blipFill>
        <p:spPr>
          <a:xfrm>
            <a:off x="3783375" y="949574"/>
            <a:ext cx="5668500" cy="4794576"/>
          </a:xfrm>
          <a:prstGeom prst="rect">
            <a:avLst/>
          </a:prstGeom>
          <a:noFill/>
          <a:ln>
            <a:noFill/>
          </a:ln>
        </p:spPr>
      </p:pic>
      <p:sp>
        <p:nvSpPr>
          <p:cNvPr id="1242" name="Google Shape;1242;p163"/>
          <p:cNvSpPr txBox="1"/>
          <p:nvPr/>
        </p:nvSpPr>
        <p:spPr>
          <a:xfrm>
            <a:off x="533113" y="2288316"/>
            <a:ext cx="3732300" cy="2117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3300"/>
              <a:buFont typeface="Calibri"/>
              <a:buNone/>
            </a:pPr>
            <a:r>
              <a:rPr lang="en-GB" sz="3300" b="1" i="0" u="none" strike="noStrike" cap="none">
                <a:solidFill>
                  <a:schemeClr val="dk1"/>
                </a:solidFill>
                <a:latin typeface="Calibri"/>
                <a:ea typeface="Calibri"/>
                <a:cs typeface="Calibri"/>
                <a:sym typeface="Calibri"/>
              </a:rPr>
              <a:t>Helsinki Initiative on Multilingualism in Scholarly Communication</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64"/>
          <p:cNvSpPr txBox="1">
            <a:spLocks noGrp="1"/>
          </p:cNvSpPr>
          <p:nvPr>
            <p:ph type="title"/>
          </p:nvPr>
        </p:nvSpPr>
        <p:spPr>
          <a:xfrm>
            <a:off x="1622822" y="521854"/>
            <a:ext cx="7088156"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b="1">
                <a:latin typeface="Calibri"/>
                <a:ea typeface="Calibri"/>
                <a:cs typeface="Calibri"/>
                <a:sym typeface="Calibri"/>
              </a:rPr>
              <a:t>Organisations and networks</a:t>
            </a:r>
            <a:endParaRPr b="1">
              <a:latin typeface="Calibri"/>
              <a:ea typeface="Calibri"/>
              <a:cs typeface="Calibri"/>
              <a:sym typeface="Calibri"/>
            </a:endParaRPr>
          </a:p>
        </p:txBody>
      </p:sp>
      <p:sp>
        <p:nvSpPr>
          <p:cNvPr id="1248" name="Google Shape;1248;p164"/>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49" name="Google Shape;1249;p164"/>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0" name="Google Shape;1250;p164"/>
          <p:cNvSpPr txBox="1">
            <a:spLocks noGrp="1"/>
          </p:cNvSpPr>
          <p:nvPr>
            <p:ph type="body" idx="2"/>
          </p:nvPr>
        </p:nvSpPr>
        <p:spPr>
          <a:xfrm>
            <a:off x="1692676" y="1992250"/>
            <a:ext cx="7018200" cy="475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en-GB" sz="1400" b="1" i="1"/>
              <a:t>Federation of Finnish Learned Societies (TSV)</a:t>
            </a:r>
            <a:endParaRPr sz="1400"/>
          </a:p>
          <a:p>
            <a:pPr marL="0" lvl="0" indent="0" algn="l" rtl="0">
              <a:lnSpc>
                <a:spcPct val="90000"/>
              </a:lnSpc>
              <a:spcBef>
                <a:spcPts val="1000"/>
              </a:spcBef>
              <a:spcAft>
                <a:spcPts val="0"/>
              </a:spcAft>
              <a:buClr>
                <a:schemeClr val="dk1"/>
              </a:buClr>
              <a:buSzPts val="1600"/>
              <a:buNone/>
            </a:pPr>
            <a:r>
              <a:rPr lang="en-GB" sz="1400"/>
              <a:t>Co-operative body for 278 learned societies. Supports scholarly communication and publishing, promotes awareness and usage of research results, coordinated open science agenda.</a:t>
            </a:r>
            <a:endParaRPr sz="1400"/>
          </a:p>
          <a:p>
            <a:pPr marL="0" lvl="0" indent="0" algn="l" rtl="0">
              <a:lnSpc>
                <a:spcPct val="90000"/>
              </a:lnSpc>
              <a:spcBef>
                <a:spcPts val="1000"/>
              </a:spcBef>
              <a:spcAft>
                <a:spcPts val="0"/>
              </a:spcAft>
              <a:buClr>
                <a:schemeClr val="dk1"/>
              </a:buClr>
              <a:buSzPts val="1600"/>
              <a:buNone/>
            </a:pPr>
            <a:r>
              <a:rPr lang="en-GB" sz="1400" b="1" i="1"/>
              <a:t>Committee for Public Information (TJNK)</a:t>
            </a:r>
            <a:endParaRPr sz="1400"/>
          </a:p>
          <a:p>
            <a:pPr marL="0" lvl="0" indent="0" algn="l" rtl="0">
              <a:lnSpc>
                <a:spcPct val="90000"/>
              </a:lnSpc>
              <a:spcBef>
                <a:spcPts val="1000"/>
              </a:spcBef>
              <a:spcAft>
                <a:spcPts val="0"/>
              </a:spcAft>
              <a:buClr>
                <a:schemeClr val="dk1"/>
              </a:buClr>
              <a:buSzPts val="1600"/>
              <a:buNone/>
            </a:pPr>
            <a:r>
              <a:rPr lang="en-GB" sz="1400"/>
              <a:t>Expert body attached to the Ministry of Education and Culture that coordinates and promotes the dissemination of information.</a:t>
            </a:r>
            <a:endParaRPr sz="1400"/>
          </a:p>
          <a:p>
            <a:pPr marL="0" lvl="0" indent="0" algn="l" rtl="0">
              <a:lnSpc>
                <a:spcPct val="90000"/>
              </a:lnSpc>
              <a:spcBef>
                <a:spcPts val="1000"/>
              </a:spcBef>
              <a:spcAft>
                <a:spcPts val="0"/>
              </a:spcAft>
              <a:buClr>
                <a:schemeClr val="dk1"/>
              </a:buClr>
              <a:buSzPts val="1600"/>
              <a:buNone/>
            </a:pPr>
            <a:r>
              <a:rPr lang="en-GB" sz="1400" b="1" i="1"/>
              <a:t>Finnish Association for Scholarly Publishing</a:t>
            </a:r>
            <a:endParaRPr sz="1400"/>
          </a:p>
          <a:p>
            <a:pPr marL="0" lvl="0" indent="0" algn="l" rtl="0">
              <a:lnSpc>
                <a:spcPct val="90000"/>
              </a:lnSpc>
              <a:spcBef>
                <a:spcPts val="1000"/>
              </a:spcBef>
              <a:spcAft>
                <a:spcPts val="0"/>
              </a:spcAft>
              <a:buClr>
                <a:schemeClr val="dk1"/>
              </a:buClr>
              <a:buSzPts val="1600"/>
              <a:buNone/>
            </a:pPr>
            <a:r>
              <a:rPr lang="en-GB" sz="1400"/>
              <a:t>The mission is to strengthen the role of scientific publications, and to support the international community's scientific interaction for the development of scholarly publishing.</a:t>
            </a:r>
            <a:endParaRPr sz="1400"/>
          </a:p>
          <a:p>
            <a:pPr marL="0" lvl="0" indent="0" algn="l" rtl="0">
              <a:lnSpc>
                <a:spcPct val="90000"/>
              </a:lnSpc>
              <a:spcBef>
                <a:spcPts val="1000"/>
              </a:spcBef>
              <a:spcAft>
                <a:spcPts val="0"/>
              </a:spcAft>
              <a:buClr>
                <a:schemeClr val="dk1"/>
              </a:buClr>
              <a:buSzPts val="1600"/>
              <a:buNone/>
            </a:pPr>
            <a:r>
              <a:rPr lang="en-GB" sz="1400" b="1" i="1"/>
              <a:t>Universities Norway</a:t>
            </a:r>
            <a:endParaRPr sz="1400"/>
          </a:p>
          <a:p>
            <a:pPr marL="0" lvl="0" indent="0" algn="l" rtl="0">
              <a:lnSpc>
                <a:spcPct val="90000"/>
              </a:lnSpc>
              <a:spcBef>
                <a:spcPts val="1000"/>
              </a:spcBef>
              <a:spcAft>
                <a:spcPts val="0"/>
              </a:spcAft>
              <a:buClr>
                <a:schemeClr val="dk1"/>
              </a:buClr>
              <a:buSzPts val="1600"/>
              <a:buNone/>
            </a:pPr>
            <a:r>
              <a:rPr lang="en-GB" sz="1400"/>
              <a:t>Universities Norway (UHR) is a cooperative body for 33 accredited universities and university colleges.</a:t>
            </a:r>
            <a:endParaRPr sz="1400"/>
          </a:p>
          <a:p>
            <a:pPr marL="0" lvl="0" indent="0" algn="l" rtl="0">
              <a:lnSpc>
                <a:spcPct val="90000"/>
              </a:lnSpc>
              <a:spcBef>
                <a:spcPts val="1000"/>
              </a:spcBef>
              <a:spcAft>
                <a:spcPts val="0"/>
              </a:spcAft>
              <a:buClr>
                <a:schemeClr val="dk1"/>
              </a:buClr>
              <a:buSzPts val="1600"/>
              <a:buNone/>
            </a:pPr>
            <a:r>
              <a:rPr lang="en-GB" sz="1400" b="1" i="1"/>
              <a:t>European Network for Research Evaluation in the Social Sciences and the Humanities</a:t>
            </a:r>
            <a:endParaRPr sz="1400"/>
          </a:p>
          <a:p>
            <a:pPr marL="0" lvl="0" indent="0" algn="l" rtl="0">
              <a:lnSpc>
                <a:spcPct val="90000"/>
              </a:lnSpc>
              <a:spcBef>
                <a:spcPts val="1000"/>
              </a:spcBef>
              <a:spcAft>
                <a:spcPts val="0"/>
              </a:spcAft>
              <a:buClr>
                <a:schemeClr val="dk1"/>
              </a:buClr>
              <a:buSzPts val="1600"/>
              <a:buNone/>
            </a:pPr>
            <a:r>
              <a:rPr lang="en-GB" sz="1400"/>
              <a:t>COST Action bringing together more than 125 participants from 37 countries to propose clear best practices in the field of SSH research evaluation.</a:t>
            </a:r>
            <a:endParaRPr sz="1400"/>
          </a:p>
          <a:p>
            <a:pPr marL="0" lvl="0" indent="0" algn="l" rtl="0">
              <a:lnSpc>
                <a:spcPct val="90000"/>
              </a:lnSpc>
              <a:spcBef>
                <a:spcPts val="1000"/>
              </a:spcBef>
              <a:spcAft>
                <a:spcPts val="0"/>
              </a:spcAft>
              <a:buClr>
                <a:schemeClr val="dk1"/>
              </a:buClr>
              <a:buSzPts val="1600"/>
              <a:buNone/>
            </a:pPr>
            <a:endParaRPr sz="1400" b="1" i="1"/>
          </a:p>
        </p:txBody>
      </p:sp>
      <p:pic>
        <p:nvPicPr>
          <p:cNvPr id="1251" name="Google Shape;1251;p164"/>
          <p:cNvPicPr preferRelativeResize="0"/>
          <p:nvPr/>
        </p:nvPicPr>
        <p:blipFill>
          <a:blip r:embed="rId3">
            <a:alphaModFix/>
          </a:blip>
          <a:stretch>
            <a:fillRect/>
          </a:stretch>
        </p:blipFill>
        <p:spPr>
          <a:xfrm>
            <a:off x="6838900" y="0"/>
            <a:ext cx="2305100" cy="19427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65"/>
          <p:cNvSpPr txBox="1">
            <a:spLocks noGrp="1"/>
          </p:cNvSpPr>
          <p:nvPr>
            <p:ph type="title"/>
          </p:nvPr>
        </p:nvSpPr>
        <p:spPr>
          <a:xfrm>
            <a:off x="1622822" y="521854"/>
            <a:ext cx="7088156"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b="1">
                <a:latin typeface="Calibri"/>
                <a:ea typeface="Calibri"/>
                <a:cs typeface="Calibri"/>
                <a:sym typeface="Calibri"/>
              </a:rPr>
              <a:t>Why Helsinki Initiative?</a:t>
            </a:r>
            <a:endParaRPr b="1">
              <a:latin typeface="Calibri"/>
              <a:ea typeface="Calibri"/>
              <a:cs typeface="Calibri"/>
              <a:sym typeface="Calibri"/>
            </a:endParaRPr>
          </a:p>
        </p:txBody>
      </p:sp>
      <p:sp>
        <p:nvSpPr>
          <p:cNvPr id="1257" name="Google Shape;1257;p165"/>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58" name="Google Shape;1258;p165"/>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59" name="Google Shape;1259;p165"/>
          <p:cNvPicPr preferRelativeResize="0"/>
          <p:nvPr/>
        </p:nvPicPr>
        <p:blipFill>
          <a:blip r:embed="rId3">
            <a:alphaModFix/>
          </a:blip>
          <a:stretch>
            <a:fillRect/>
          </a:stretch>
        </p:blipFill>
        <p:spPr>
          <a:xfrm>
            <a:off x="6838900" y="0"/>
            <a:ext cx="2305100" cy="1942750"/>
          </a:xfrm>
          <a:prstGeom prst="rect">
            <a:avLst/>
          </a:prstGeom>
          <a:noFill/>
          <a:ln>
            <a:noFill/>
          </a:ln>
        </p:spPr>
      </p:pic>
      <p:sp>
        <p:nvSpPr>
          <p:cNvPr id="1260" name="Google Shape;1260;p165"/>
          <p:cNvSpPr txBox="1">
            <a:spLocks noGrp="1"/>
          </p:cNvSpPr>
          <p:nvPr>
            <p:ph type="body" idx="2"/>
          </p:nvPr>
        </p:nvSpPr>
        <p:spPr>
          <a:xfrm>
            <a:off x="1692675" y="2304925"/>
            <a:ext cx="7322700" cy="419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None/>
            </a:pPr>
            <a:r>
              <a:rPr lang="en-GB" sz="2400"/>
              <a:t>Funding-models for national journals transitioning to open access</a:t>
            </a:r>
            <a:endParaRPr sz="2400"/>
          </a:p>
          <a:p>
            <a:pPr marL="0" lvl="0" indent="0" algn="l" rtl="0">
              <a:lnSpc>
                <a:spcPct val="90000"/>
              </a:lnSpc>
              <a:spcBef>
                <a:spcPts val="1000"/>
              </a:spcBef>
              <a:spcAft>
                <a:spcPts val="0"/>
              </a:spcAft>
              <a:buClr>
                <a:schemeClr val="dk1"/>
              </a:buClr>
              <a:buSzPts val="1600"/>
              <a:buNone/>
            </a:pPr>
            <a:r>
              <a:rPr lang="en-GB"/>
              <a:t>Public discussion organized in Helsinki, the 17th of January 2019</a:t>
            </a:r>
            <a:endParaRPr/>
          </a:p>
          <a:p>
            <a:pPr marL="0" lvl="0" indent="0" algn="l" rtl="0">
              <a:lnSpc>
                <a:spcPct val="90000"/>
              </a:lnSpc>
              <a:spcBef>
                <a:spcPts val="1000"/>
              </a:spcBef>
              <a:spcAft>
                <a:spcPts val="0"/>
              </a:spcAft>
              <a:buClr>
                <a:schemeClr val="dk1"/>
              </a:buClr>
              <a:buSzPts val="1600"/>
              <a:buNone/>
            </a:pPr>
            <a:r>
              <a:rPr lang="en-GB" b="1" i="1"/>
              <a:t>National language publishing and open access</a:t>
            </a:r>
            <a:endParaRPr/>
          </a:p>
          <a:p>
            <a:pPr marL="0" lvl="0" indent="0" algn="l" rtl="0">
              <a:lnSpc>
                <a:spcPct val="90000"/>
              </a:lnSpc>
              <a:spcBef>
                <a:spcPts val="1000"/>
              </a:spcBef>
              <a:spcAft>
                <a:spcPts val="0"/>
              </a:spcAft>
              <a:buClr>
                <a:schemeClr val="dk1"/>
              </a:buClr>
              <a:buSzPts val="1600"/>
              <a:buNone/>
            </a:pPr>
            <a:r>
              <a:rPr lang="en-GB"/>
              <a:t>11.00 Lea Ryynänen-Karjalainen (TSV): Opening</a:t>
            </a:r>
            <a:endParaRPr/>
          </a:p>
          <a:p>
            <a:pPr marL="0" lvl="0" indent="0" algn="l" rtl="0">
              <a:lnSpc>
                <a:spcPct val="90000"/>
              </a:lnSpc>
              <a:spcBef>
                <a:spcPts val="1000"/>
              </a:spcBef>
              <a:spcAft>
                <a:spcPts val="0"/>
              </a:spcAft>
              <a:buClr>
                <a:schemeClr val="dk1"/>
              </a:buClr>
              <a:buSzPts val="1600"/>
              <a:buNone/>
            </a:pPr>
            <a:r>
              <a:rPr lang="en-GB"/>
              <a:t>11.00-11.30 Emanuel Kulczycki (ENRESSH): Importance of national language publishing in Europe</a:t>
            </a:r>
            <a:endParaRPr/>
          </a:p>
          <a:p>
            <a:pPr marL="0" lvl="0" indent="0" algn="l" rtl="0">
              <a:lnSpc>
                <a:spcPct val="90000"/>
              </a:lnSpc>
              <a:spcBef>
                <a:spcPts val="1000"/>
              </a:spcBef>
              <a:spcAft>
                <a:spcPts val="0"/>
              </a:spcAft>
              <a:buClr>
                <a:schemeClr val="dk1"/>
              </a:buClr>
              <a:buSzPts val="1600"/>
              <a:buNone/>
            </a:pPr>
            <a:r>
              <a:rPr lang="en-GB"/>
              <a:t>11.30-12.00 Sami Syrjämäki (TSV): Open access of national language journals in Finland</a:t>
            </a:r>
            <a:endParaRPr/>
          </a:p>
          <a:p>
            <a:pPr marL="0" lvl="0" indent="0" algn="l" rtl="0">
              <a:lnSpc>
                <a:spcPct val="90000"/>
              </a:lnSpc>
              <a:spcBef>
                <a:spcPts val="1000"/>
              </a:spcBef>
              <a:spcAft>
                <a:spcPts val="0"/>
              </a:spcAft>
              <a:buClr>
                <a:schemeClr val="dk1"/>
              </a:buClr>
              <a:buSzPts val="1600"/>
              <a:buNone/>
            </a:pPr>
            <a:r>
              <a:rPr lang="en-GB" b="1" i="1"/>
              <a:t>Funding models for Open Access of national journals</a:t>
            </a:r>
            <a:endParaRPr/>
          </a:p>
          <a:p>
            <a:pPr marL="0" lvl="0" indent="0" algn="l" rtl="0">
              <a:lnSpc>
                <a:spcPct val="90000"/>
              </a:lnSpc>
              <a:spcBef>
                <a:spcPts val="1000"/>
              </a:spcBef>
              <a:spcAft>
                <a:spcPts val="0"/>
              </a:spcAft>
              <a:buClr>
                <a:schemeClr val="dk1"/>
              </a:buClr>
              <a:buSzPts val="1600"/>
              <a:buNone/>
            </a:pPr>
            <a:r>
              <a:rPr lang="en-GB"/>
              <a:t>13.00-13.30 Jadranka Stojanovski (University of Zadar): Croatia</a:t>
            </a:r>
            <a:endParaRPr/>
          </a:p>
          <a:p>
            <a:pPr marL="0" lvl="0" indent="0" algn="l" rtl="0">
              <a:lnSpc>
                <a:spcPct val="90000"/>
              </a:lnSpc>
              <a:spcBef>
                <a:spcPts val="1000"/>
              </a:spcBef>
              <a:spcAft>
                <a:spcPts val="0"/>
              </a:spcAft>
              <a:buClr>
                <a:schemeClr val="dk1"/>
              </a:buClr>
              <a:buSzPts val="1600"/>
              <a:buNone/>
            </a:pPr>
            <a:r>
              <a:rPr lang="en-GB"/>
              <a:t>13.30-14.00 Vidar Røeggen (Universities Norway): Norway</a:t>
            </a:r>
            <a:endParaRPr/>
          </a:p>
          <a:p>
            <a:pPr marL="0" lvl="0" indent="0" algn="l" rtl="0">
              <a:lnSpc>
                <a:spcPct val="90000"/>
              </a:lnSpc>
              <a:spcBef>
                <a:spcPts val="1000"/>
              </a:spcBef>
              <a:spcAft>
                <a:spcPts val="0"/>
              </a:spcAft>
              <a:buClr>
                <a:schemeClr val="dk1"/>
              </a:buClr>
              <a:buSzPts val="1600"/>
              <a:buNone/>
            </a:pPr>
            <a:r>
              <a:rPr lang="en-GB"/>
              <a:t>14.00-14.30 Emanuel Kulczycki (Adam Mickiewicz University in Poznan): Poland</a:t>
            </a:r>
            <a:endParaRPr/>
          </a:p>
          <a:p>
            <a:pPr marL="0" lvl="0" indent="0" algn="l" rtl="0">
              <a:spcBef>
                <a:spcPts val="1000"/>
              </a:spcBef>
              <a:spcAft>
                <a:spcPts val="0"/>
              </a:spcAft>
              <a:buClr>
                <a:schemeClr val="dk1"/>
              </a:buClr>
              <a:buSzPts val="1100"/>
              <a:buFont typeface="Arial"/>
              <a:buNone/>
            </a:pPr>
            <a:r>
              <a:rPr lang="en-GB" sz="1500"/>
              <a:t>Important source of inspiration: Sivertsen, G. (2018) ‘Balanced multilingualism in science’, </a:t>
            </a:r>
            <a:r>
              <a:rPr lang="en-GB" sz="1500" i="1"/>
              <a:t>BiD: textos universitaris de biblioteconomia i documentació</a:t>
            </a:r>
            <a:r>
              <a:rPr lang="en-GB" sz="1500"/>
              <a:t>, 40</a:t>
            </a:r>
            <a:endParaRPr sz="1500"/>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Corbel"/>
              <a:ea typeface="Corbel"/>
              <a:cs typeface="Corbel"/>
              <a:sym typeface="Corbel"/>
            </a:endParaRPr>
          </a:p>
        </p:txBody>
      </p:sp>
      <p:sp>
        <p:nvSpPr>
          <p:cNvPr id="554" name="Google Shape;554;p58"/>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pic>
        <p:nvPicPr>
          <p:cNvPr id="555" name="Google Shape;555;p58"/>
          <p:cNvPicPr preferRelativeResize="0"/>
          <p:nvPr/>
        </p:nvPicPr>
        <p:blipFill>
          <a:blip r:embed="rId3">
            <a:alphaModFix/>
          </a:blip>
          <a:stretch>
            <a:fillRect/>
          </a:stretch>
        </p:blipFill>
        <p:spPr>
          <a:xfrm>
            <a:off x="1010288" y="1943100"/>
            <a:ext cx="7324725" cy="491490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66"/>
          <p:cNvSpPr txBox="1">
            <a:spLocks noGrp="1"/>
          </p:cNvSpPr>
          <p:nvPr>
            <p:ph type="title"/>
          </p:nvPr>
        </p:nvSpPr>
        <p:spPr>
          <a:xfrm>
            <a:off x="1622822" y="521854"/>
            <a:ext cx="5517874"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b="1">
                <a:latin typeface="Calibri"/>
                <a:ea typeface="Calibri"/>
                <a:cs typeface="Calibri"/>
                <a:sym typeface="Calibri"/>
              </a:rPr>
              <a:t>Why multilingualism in scholarly communication? </a:t>
            </a:r>
            <a:endParaRPr/>
          </a:p>
        </p:txBody>
      </p:sp>
      <p:sp>
        <p:nvSpPr>
          <p:cNvPr id="1266" name="Google Shape;1266;p166"/>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67" name="Google Shape;1267;p166"/>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8" name="Google Shape;1268;p166"/>
          <p:cNvSpPr txBox="1">
            <a:spLocks noGrp="1"/>
          </p:cNvSpPr>
          <p:nvPr>
            <p:ph type="body" idx="2"/>
          </p:nvPr>
        </p:nvSpPr>
        <p:spPr>
          <a:xfrm>
            <a:off x="1692675" y="1992250"/>
            <a:ext cx="7190700" cy="4757400"/>
          </a:xfrm>
          <a:prstGeom prst="rect">
            <a:avLst/>
          </a:prstGeom>
          <a:noFill/>
          <a:ln>
            <a:noFill/>
          </a:ln>
        </p:spPr>
        <p:txBody>
          <a:bodyPr spcFirstLastPara="1" wrap="square" lIns="91425" tIns="45700" rIns="91425" bIns="45700" anchor="ctr" anchorCtr="0">
            <a:noAutofit/>
          </a:bodyPr>
          <a:lstStyle/>
          <a:p>
            <a:pPr marL="457200" lvl="0" indent="-444500" algn="l" rtl="0">
              <a:lnSpc>
                <a:spcPct val="90000"/>
              </a:lnSpc>
              <a:spcBef>
                <a:spcPts val="0"/>
              </a:spcBef>
              <a:spcAft>
                <a:spcPts val="0"/>
              </a:spcAft>
              <a:buClr>
                <a:schemeClr val="dk1"/>
              </a:buClr>
              <a:buSzPts val="1800"/>
              <a:buFont typeface="Arial"/>
              <a:buChar char="•"/>
            </a:pPr>
            <a:r>
              <a:rPr lang="en-GB" sz="1800"/>
              <a:t>Research is international. That's the way we like it! </a:t>
            </a:r>
            <a:endParaRPr sz="1800"/>
          </a:p>
          <a:p>
            <a:pPr marL="457200" lvl="0" indent="-444500" algn="l" rtl="0">
              <a:lnSpc>
                <a:spcPct val="90000"/>
              </a:lnSpc>
              <a:spcBef>
                <a:spcPts val="1000"/>
              </a:spcBef>
              <a:spcAft>
                <a:spcPts val="0"/>
              </a:spcAft>
              <a:buClr>
                <a:schemeClr val="dk1"/>
              </a:buClr>
              <a:buSzPts val="1800"/>
              <a:buFont typeface="Arial"/>
              <a:buChar char="•"/>
            </a:pPr>
            <a:r>
              <a:rPr lang="en-GB" sz="1800"/>
              <a:t>Multilingualism keeps locally relevant research alive. Protect it! </a:t>
            </a:r>
            <a:endParaRPr sz="1800"/>
          </a:p>
          <a:p>
            <a:pPr marL="457200" lvl="0" indent="-444500" algn="l" rtl="0">
              <a:lnSpc>
                <a:spcPct val="90000"/>
              </a:lnSpc>
              <a:spcBef>
                <a:spcPts val="1000"/>
              </a:spcBef>
              <a:spcAft>
                <a:spcPts val="0"/>
              </a:spcAft>
              <a:buClr>
                <a:schemeClr val="dk1"/>
              </a:buClr>
              <a:buSzPts val="1800"/>
              <a:buFont typeface="Arial"/>
              <a:buChar char="•"/>
            </a:pPr>
            <a:r>
              <a:rPr lang="en-GB" sz="1800"/>
              <a:t>Disseminating research results in your own language creates impact. Endorse it! </a:t>
            </a:r>
            <a:endParaRPr sz="1800"/>
          </a:p>
          <a:p>
            <a:pPr marL="457200" lvl="0" indent="-444500" algn="l" rtl="0">
              <a:lnSpc>
                <a:spcPct val="90000"/>
              </a:lnSpc>
              <a:spcBef>
                <a:spcPts val="1000"/>
              </a:spcBef>
              <a:spcAft>
                <a:spcPts val="0"/>
              </a:spcAft>
              <a:buClr>
                <a:schemeClr val="dk1"/>
              </a:buClr>
              <a:buSzPts val="1800"/>
              <a:buFont typeface="Arial"/>
              <a:buChar char="•"/>
            </a:pPr>
            <a:r>
              <a:rPr lang="en-GB" sz="1800"/>
              <a:t>It is vital to interact with society and share knowledge beyond academia. Promote it! </a:t>
            </a:r>
            <a:endParaRPr sz="1800"/>
          </a:p>
          <a:p>
            <a:pPr marL="457200" lvl="0" indent="-444500" algn="l" rtl="0">
              <a:lnSpc>
                <a:spcPct val="90000"/>
              </a:lnSpc>
              <a:spcBef>
                <a:spcPts val="1000"/>
              </a:spcBef>
              <a:spcAft>
                <a:spcPts val="0"/>
              </a:spcAft>
              <a:buClr>
                <a:schemeClr val="dk1"/>
              </a:buClr>
              <a:buSzPts val="1800"/>
              <a:buFont typeface="Arial"/>
              <a:buChar char="•"/>
            </a:pPr>
            <a:r>
              <a:rPr lang="en-GB" sz="1800"/>
              <a:t>Infrastructure of scholarly communication in national languages is fragile. Don't lose it!</a:t>
            </a:r>
            <a:endParaRPr sz="1800"/>
          </a:p>
          <a:p>
            <a:pPr marL="0" lvl="0" indent="0" algn="l" rtl="0">
              <a:lnSpc>
                <a:spcPct val="90000"/>
              </a:lnSpc>
              <a:spcBef>
                <a:spcPts val="1000"/>
              </a:spcBef>
              <a:spcAft>
                <a:spcPts val="0"/>
              </a:spcAft>
              <a:buClr>
                <a:schemeClr val="dk1"/>
              </a:buClr>
              <a:buSzPts val="2000"/>
              <a:buNone/>
            </a:pPr>
            <a:endParaRPr sz="1800"/>
          </a:p>
          <a:p>
            <a:pPr marL="0" lvl="0" indent="0" algn="l" rtl="0">
              <a:lnSpc>
                <a:spcPct val="90000"/>
              </a:lnSpc>
              <a:spcBef>
                <a:spcPts val="1000"/>
              </a:spcBef>
              <a:spcAft>
                <a:spcPts val="0"/>
              </a:spcAft>
              <a:buClr>
                <a:schemeClr val="dk1"/>
              </a:buClr>
              <a:buSzPts val="2000"/>
              <a:buNone/>
            </a:pPr>
            <a:r>
              <a:rPr lang="en-GB" sz="1800"/>
              <a:t>The signatories of the Helsinki Initiative on Multilingualism in Scholarly Communication support the following recommendations to be adopted by policy-makers, leaders, universities, research institutions, research funders, libraries, and researchers. </a:t>
            </a:r>
            <a:endParaRPr sz="1800"/>
          </a:p>
          <a:p>
            <a:pPr marL="0" lvl="0" indent="0" algn="l" rtl="0">
              <a:lnSpc>
                <a:spcPct val="90000"/>
              </a:lnSpc>
              <a:spcBef>
                <a:spcPts val="1000"/>
              </a:spcBef>
              <a:spcAft>
                <a:spcPts val="0"/>
              </a:spcAft>
              <a:buClr>
                <a:schemeClr val="dk1"/>
              </a:buClr>
              <a:buSzPts val="2000"/>
              <a:buNone/>
            </a:pPr>
            <a:endParaRPr sz="2000"/>
          </a:p>
        </p:txBody>
      </p:sp>
      <p:pic>
        <p:nvPicPr>
          <p:cNvPr id="1269" name="Google Shape;1269;p166"/>
          <p:cNvPicPr preferRelativeResize="0"/>
          <p:nvPr/>
        </p:nvPicPr>
        <p:blipFill>
          <a:blip r:embed="rId3">
            <a:alphaModFix/>
          </a:blip>
          <a:stretch>
            <a:fillRect/>
          </a:stretch>
        </p:blipFill>
        <p:spPr>
          <a:xfrm>
            <a:off x="6838900" y="0"/>
            <a:ext cx="2305100" cy="19427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67"/>
          <p:cNvSpPr txBox="1">
            <a:spLocks noGrp="1"/>
          </p:cNvSpPr>
          <p:nvPr>
            <p:ph type="title"/>
          </p:nvPr>
        </p:nvSpPr>
        <p:spPr>
          <a:xfrm>
            <a:off x="1622822" y="521854"/>
            <a:ext cx="5517874"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b="1">
                <a:latin typeface="Calibri"/>
                <a:ea typeface="Calibri"/>
                <a:cs typeface="Calibri"/>
                <a:sym typeface="Calibri"/>
              </a:rPr>
              <a:t>Recommendations</a:t>
            </a:r>
            <a:endParaRPr/>
          </a:p>
        </p:txBody>
      </p:sp>
      <p:sp>
        <p:nvSpPr>
          <p:cNvPr id="1275" name="Google Shape;1275;p167"/>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76" name="Google Shape;1276;p167"/>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7" name="Google Shape;1277;p167"/>
          <p:cNvSpPr txBox="1">
            <a:spLocks noGrp="1"/>
          </p:cNvSpPr>
          <p:nvPr>
            <p:ph type="body" idx="2"/>
          </p:nvPr>
        </p:nvSpPr>
        <p:spPr>
          <a:xfrm>
            <a:off x="1692676" y="1856650"/>
            <a:ext cx="6701700" cy="4725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0"/>
              </a:spcBef>
              <a:spcAft>
                <a:spcPts val="0"/>
              </a:spcAft>
              <a:buClr>
                <a:schemeClr val="dk1"/>
              </a:buClr>
              <a:buSzPts val="1850"/>
              <a:buNone/>
            </a:pPr>
            <a:r>
              <a:rPr lang="en-GB" sz="1400" b="1"/>
              <a:t>1. Support dissemination of research results for the full benefit of the society </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it is a merit for researchers to disseminate research results beyond academia and to interact with heritage, culture, and society.</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that equal access to researched knowledge is provided in variety of languages.</a:t>
            </a:r>
            <a:endParaRPr sz="1400"/>
          </a:p>
          <a:p>
            <a:pPr marL="0" lvl="0" indent="0" algn="l" rtl="0">
              <a:lnSpc>
                <a:spcPct val="70000"/>
              </a:lnSpc>
              <a:spcBef>
                <a:spcPts val="1000"/>
              </a:spcBef>
              <a:spcAft>
                <a:spcPts val="0"/>
              </a:spcAft>
              <a:buClr>
                <a:schemeClr val="dk1"/>
              </a:buClr>
              <a:buSzPts val="1850"/>
              <a:buNone/>
            </a:pPr>
            <a:r>
              <a:rPr lang="en-GB" sz="1400" b="1"/>
              <a:t>2. Protect national infrastructures for publishing locally relevant research </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that not-for-profit journals and book publishers have sufficient resources and support to maintain high standards of quality control and research integrity. </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that transition to open access does not put national journals and book publishers in peril.</a:t>
            </a:r>
            <a:endParaRPr sz="1400"/>
          </a:p>
          <a:p>
            <a:pPr marL="0" lvl="0" indent="0" algn="l" rtl="0">
              <a:lnSpc>
                <a:spcPct val="70000"/>
              </a:lnSpc>
              <a:spcBef>
                <a:spcPts val="1000"/>
              </a:spcBef>
              <a:spcAft>
                <a:spcPts val="0"/>
              </a:spcAft>
              <a:buClr>
                <a:schemeClr val="dk1"/>
              </a:buClr>
              <a:buSzPts val="1850"/>
              <a:buNone/>
            </a:pPr>
            <a:r>
              <a:rPr lang="en-GB" sz="1400" b="1"/>
              <a:t>3. Promote language diversity in research assessment, evaluation and funding systems </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that in expert-evaluation high quality research is valued regardless of publishing language or publication channel. </a:t>
            </a:r>
            <a:endParaRPr sz="1400"/>
          </a:p>
          <a:p>
            <a:pPr marL="457200" lvl="0" indent="-428625" algn="l" rtl="0">
              <a:lnSpc>
                <a:spcPct val="70000"/>
              </a:lnSpc>
              <a:spcBef>
                <a:spcPts val="1000"/>
              </a:spcBef>
              <a:spcAft>
                <a:spcPts val="0"/>
              </a:spcAft>
              <a:buClr>
                <a:schemeClr val="dk1"/>
              </a:buClr>
              <a:buSzPts val="1400"/>
              <a:buFont typeface="Arial"/>
              <a:buChar char="•"/>
            </a:pPr>
            <a:r>
              <a:rPr lang="en-GB" sz="1400"/>
              <a:t>Make sure that in metrics-based systems journal and book publications in all languages are adequately taken into account.</a:t>
            </a:r>
            <a:endParaRPr sz="1400"/>
          </a:p>
        </p:txBody>
      </p:sp>
      <p:pic>
        <p:nvPicPr>
          <p:cNvPr id="1278" name="Google Shape;1278;p167"/>
          <p:cNvPicPr preferRelativeResize="0"/>
          <p:nvPr/>
        </p:nvPicPr>
        <p:blipFill>
          <a:blip r:embed="rId3">
            <a:alphaModFix/>
          </a:blip>
          <a:stretch>
            <a:fillRect/>
          </a:stretch>
        </p:blipFill>
        <p:spPr>
          <a:xfrm>
            <a:off x="6838900" y="0"/>
            <a:ext cx="2305100" cy="194275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68"/>
          <p:cNvSpPr txBox="1">
            <a:spLocks noGrp="1"/>
          </p:cNvSpPr>
          <p:nvPr>
            <p:ph type="title"/>
          </p:nvPr>
        </p:nvSpPr>
        <p:spPr>
          <a:xfrm>
            <a:off x="1622822" y="521854"/>
            <a:ext cx="7088156"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b="1">
                <a:latin typeface="Calibri"/>
                <a:ea typeface="Calibri"/>
                <a:cs typeface="Calibri"/>
                <a:sym typeface="Calibri"/>
              </a:rPr>
              <a:t>Next steps</a:t>
            </a:r>
            <a:endParaRPr b="1">
              <a:latin typeface="Calibri"/>
              <a:ea typeface="Calibri"/>
              <a:cs typeface="Calibri"/>
              <a:sym typeface="Calibri"/>
            </a:endParaRPr>
          </a:p>
        </p:txBody>
      </p:sp>
      <p:sp>
        <p:nvSpPr>
          <p:cNvPr id="1284" name="Google Shape;1284;p168"/>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85" name="Google Shape;1285;p168"/>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6" name="Google Shape;1286;p168"/>
          <p:cNvSpPr txBox="1">
            <a:spLocks noGrp="1"/>
          </p:cNvSpPr>
          <p:nvPr>
            <p:ph type="body" idx="2"/>
          </p:nvPr>
        </p:nvSpPr>
        <p:spPr>
          <a:xfrm>
            <a:off x="1692677" y="1992250"/>
            <a:ext cx="7088100" cy="4757400"/>
          </a:xfrm>
          <a:prstGeom prst="rect">
            <a:avLst/>
          </a:prstGeom>
          <a:noFill/>
          <a:ln>
            <a:noFill/>
          </a:ln>
        </p:spPr>
        <p:txBody>
          <a:bodyPr spcFirstLastPara="1" wrap="square" lIns="91425" tIns="45700" rIns="91425" bIns="45700" anchor="ctr" anchorCtr="0">
            <a:noAutofit/>
          </a:bodyPr>
          <a:lstStyle/>
          <a:p>
            <a:pPr marL="285750" lvl="0" indent="-260350" algn="l" rtl="0">
              <a:lnSpc>
                <a:spcPct val="90000"/>
              </a:lnSpc>
              <a:spcBef>
                <a:spcPts val="0"/>
              </a:spcBef>
              <a:spcAft>
                <a:spcPts val="0"/>
              </a:spcAft>
              <a:buClr>
                <a:schemeClr val="dk1"/>
              </a:buClr>
              <a:buSzPts val="1400"/>
              <a:buChar char="•"/>
            </a:pPr>
            <a:r>
              <a:rPr lang="en-GB" sz="1400" b="1"/>
              <a:t>Helsinki Initiative launch the 3rd of April 2019</a:t>
            </a:r>
            <a:endParaRPr sz="1400" b="1"/>
          </a:p>
          <a:p>
            <a:pPr marL="285750" lvl="0" indent="-260350" algn="l" rtl="0">
              <a:lnSpc>
                <a:spcPct val="90000"/>
              </a:lnSpc>
              <a:spcBef>
                <a:spcPts val="1000"/>
              </a:spcBef>
              <a:spcAft>
                <a:spcPts val="0"/>
              </a:spcAft>
              <a:buClr>
                <a:schemeClr val="dk1"/>
              </a:buClr>
              <a:buSzPts val="1400"/>
              <a:buFont typeface="Arial"/>
              <a:buChar char="•"/>
            </a:pPr>
            <a:r>
              <a:rPr lang="en-GB" sz="1400" u="sng">
                <a:solidFill>
                  <a:schemeClr val="hlink"/>
                </a:solidFill>
                <a:hlinkClick r:id="rId3"/>
              </a:rPr>
              <a:t>www.helsinki-initiative.org</a:t>
            </a:r>
            <a:r>
              <a:rPr lang="en-GB" sz="1400"/>
              <a:t> a permanent website provided by the Federation is going to be available in different languages</a:t>
            </a:r>
            <a:endParaRPr sz="1400"/>
          </a:p>
          <a:p>
            <a:pPr marL="742950" lvl="1" indent="-273050" algn="l" rtl="0">
              <a:lnSpc>
                <a:spcPct val="90000"/>
              </a:lnSpc>
              <a:spcBef>
                <a:spcPts val="500"/>
              </a:spcBef>
              <a:spcAft>
                <a:spcPts val="0"/>
              </a:spcAft>
              <a:buClr>
                <a:schemeClr val="dk1"/>
              </a:buClr>
              <a:buSzPts val="1400"/>
              <a:buFont typeface="Arial"/>
              <a:buChar char="•"/>
            </a:pPr>
            <a:r>
              <a:rPr lang="en-GB"/>
              <a:t>Read the initiative in all language versions </a:t>
            </a:r>
            <a:endParaRPr/>
          </a:p>
          <a:p>
            <a:pPr marL="742950" lvl="1" indent="-273050" algn="l" rtl="0">
              <a:lnSpc>
                <a:spcPct val="90000"/>
              </a:lnSpc>
              <a:spcBef>
                <a:spcPts val="500"/>
              </a:spcBef>
              <a:spcAft>
                <a:spcPts val="0"/>
              </a:spcAft>
              <a:buClr>
                <a:schemeClr val="dk1"/>
              </a:buClr>
              <a:buSzPts val="1400"/>
              <a:buFont typeface="Arial"/>
              <a:buChar char="•"/>
            </a:pPr>
            <a:r>
              <a:rPr lang="en-GB"/>
              <a:t>Sign the initiative as organization or individual</a:t>
            </a:r>
            <a:endParaRPr/>
          </a:p>
          <a:p>
            <a:pPr marL="742950" lvl="1" indent="-273050" algn="l" rtl="0">
              <a:lnSpc>
                <a:spcPct val="90000"/>
              </a:lnSpc>
              <a:spcBef>
                <a:spcPts val="500"/>
              </a:spcBef>
              <a:spcAft>
                <a:spcPts val="0"/>
              </a:spcAft>
              <a:buClr>
                <a:schemeClr val="dk1"/>
              </a:buClr>
              <a:buSzPts val="1400"/>
              <a:buFont typeface="Arial"/>
              <a:buChar char="•"/>
            </a:pPr>
            <a:r>
              <a:rPr lang="en-GB"/>
              <a:t>Background and contact information</a:t>
            </a:r>
            <a:endParaRPr/>
          </a:p>
          <a:p>
            <a:pPr marL="285750" lvl="0" indent="-260350" algn="l" rtl="0">
              <a:lnSpc>
                <a:spcPct val="90000"/>
              </a:lnSpc>
              <a:spcBef>
                <a:spcPts val="1000"/>
              </a:spcBef>
              <a:spcAft>
                <a:spcPts val="0"/>
              </a:spcAft>
              <a:buClr>
                <a:schemeClr val="dk1"/>
              </a:buClr>
              <a:buSzPts val="1400"/>
              <a:buFont typeface="Arial"/>
              <a:buChar char="•"/>
            </a:pPr>
            <a:r>
              <a:rPr lang="en-GB" sz="1400"/>
              <a:t>"In all languages" campaign is a wake-up call for policy-makers, leaders, universities, research institutions, research funders, libraries, and researchers to promote multilingualism in scholarly communication. Participate by posting in Twitter or Facebook a statement or video of your or your colleagues’ support for multilingualism in scholarly communication, of course #InAllLanguages. </a:t>
            </a:r>
            <a:endParaRPr sz="1400"/>
          </a:p>
          <a:p>
            <a:pPr marL="285750" lvl="0" indent="-260350" algn="l" rtl="0">
              <a:lnSpc>
                <a:spcPct val="90000"/>
              </a:lnSpc>
              <a:spcBef>
                <a:spcPts val="1000"/>
              </a:spcBef>
              <a:spcAft>
                <a:spcPts val="0"/>
              </a:spcAft>
              <a:buClr>
                <a:schemeClr val="dk1"/>
              </a:buClr>
              <a:buSzPts val="1400"/>
              <a:buFont typeface="Arial"/>
              <a:buChar char="•"/>
            </a:pPr>
            <a:r>
              <a:rPr lang="en-GB" sz="1400"/>
              <a:t>Defining key terms in context is an essential task for signatories of this initiative. The founding signatories are aware of significant structural differences in scholarly communication between countries and disciplines. Thus no universal definitions are valid and dialogue in defining terms is considered an essential element in developing a stronger scholarly communication across the world.</a:t>
            </a:r>
            <a:endParaRPr sz="1400"/>
          </a:p>
          <a:p>
            <a:pPr marL="285750" lvl="0" indent="-171450" algn="l" rtl="0">
              <a:lnSpc>
                <a:spcPct val="90000"/>
              </a:lnSpc>
              <a:spcBef>
                <a:spcPts val="1000"/>
              </a:spcBef>
              <a:spcAft>
                <a:spcPts val="0"/>
              </a:spcAft>
              <a:buClr>
                <a:schemeClr val="dk1"/>
              </a:buClr>
              <a:buSzPts val="1800"/>
              <a:buFont typeface="Arial"/>
              <a:buNone/>
            </a:pPr>
            <a:endParaRPr sz="1400"/>
          </a:p>
        </p:txBody>
      </p:sp>
      <p:pic>
        <p:nvPicPr>
          <p:cNvPr id="1287" name="Google Shape;1287;p168"/>
          <p:cNvPicPr preferRelativeResize="0"/>
          <p:nvPr/>
        </p:nvPicPr>
        <p:blipFill>
          <a:blip r:embed="rId4">
            <a:alphaModFix/>
          </a:blip>
          <a:stretch>
            <a:fillRect/>
          </a:stretch>
        </p:blipFill>
        <p:spPr>
          <a:xfrm>
            <a:off x="6838900" y="0"/>
            <a:ext cx="2305100" cy="19427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69"/>
          <p:cNvSpPr txBox="1">
            <a:spLocks noGrp="1"/>
          </p:cNvSpPr>
          <p:nvPr>
            <p:ph type="title"/>
          </p:nvPr>
        </p:nvSpPr>
        <p:spPr>
          <a:xfrm>
            <a:off x="1622822" y="521854"/>
            <a:ext cx="7088156" cy="9788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a:latin typeface="Calibri"/>
                <a:ea typeface="Calibri"/>
                <a:cs typeface="Calibri"/>
                <a:sym typeface="Calibri"/>
              </a:rPr>
              <a:t>Join the Helsinki Initiative!</a:t>
            </a:r>
            <a:endParaRPr>
              <a:latin typeface="Calibri"/>
              <a:ea typeface="Calibri"/>
              <a:cs typeface="Calibri"/>
              <a:sym typeface="Calibri"/>
            </a:endParaRPr>
          </a:p>
        </p:txBody>
      </p:sp>
      <p:sp>
        <p:nvSpPr>
          <p:cNvPr id="1293" name="Google Shape;1293;p169"/>
          <p:cNvSpPr/>
          <p:nvPr/>
        </p:nvSpPr>
        <p:spPr>
          <a:xfrm>
            <a:off x="0" y="0"/>
            <a:ext cx="1510168" cy="6858000"/>
          </a:xfrm>
          <a:prstGeom prst="rect">
            <a:avLst/>
          </a:prstGeom>
          <a:solidFill>
            <a:srgbClr val="694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294" name="Google Shape;1294;p169"/>
          <p:cNvSpPr/>
          <p:nvPr/>
        </p:nvSpPr>
        <p:spPr>
          <a:xfrm>
            <a:off x="0" y="0"/>
            <a:ext cx="1510168" cy="6858000"/>
          </a:xfrm>
          <a:prstGeom prst="rect">
            <a:avLst/>
          </a:pr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5" name="Google Shape;1295;p169"/>
          <p:cNvPicPr preferRelativeResize="0"/>
          <p:nvPr/>
        </p:nvPicPr>
        <p:blipFill>
          <a:blip r:embed="rId3">
            <a:alphaModFix/>
          </a:blip>
          <a:stretch>
            <a:fillRect/>
          </a:stretch>
        </p:blipFill>
        <p:spPr>
          <a:xfrm>
            <a:off x="6838900" y="0"/>
            <a:ext cx="2305100" cy="1942750"/>
          </a:xfrm>
          <a:prstGeom prst="rect">
            <a:avLst/>
          </a:prstGeom>
          <a:noFill/>
          <a:ln>
            <a:noFill/>
          </a:ln>
        </p:spPr>
      </p:pic>
      <p:pic>
        <p:nvPicPr>
          <p:cNvPr id="1296" name="Google Shape;1296;p169"/>
          <p:cNvPicPr preferRelativeResize="0"/>
          <p:nvPr/>
        </p:nvPicPr>
        <p:blipFill>
          <a:blip r:embed="rId4">
            <a:alphaModFix/>
          </a:blip>
          <a:stretch>
            <a:fillRect/>
          </a:stretch>
        </p:blipFill>
        <p:spPr>
          <a:xfrm>
            <a:off x="3646700" y="2229825"/>
            <a:ext cx="6400450" cy="4628175"/>
          </a:xfrm>
          <a:prstGeom prst="rect">
            <a:avLst/>
          </a:prstGeom>
          <a:noFill/>
          <a:ln>
            <a:noFill/>
          </a:ln>
        </p:spPr>
      </p:pic>
      <p:sp>
        <p:nvSpPr>
          <p:cNvPr id="1297" name="Google Shape;1297;p169"/>
          <p:cNvSpPr/>
          <p:nvPr/>
        </p:nvSpPr>
        <p:spPr>
          <a:xfrm>
            <a:off x="4533075" y="2070150"/>
            <a:ext cx="2052600" cy="13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9"/>
          <p:cNvSpPr txBox="1">
            <a:spLocks noGrp="1"/>
          </p:cNvSpPr>
          <p:nvPr>
            <p:ph type="body" idx="2"/>
          </p:nvPr>
        </p:nvSpPr>
        <p:spPr>
          <a:xfrm>
            <a:off x="1622825" y="1942750"/>
            <a:ext cx="4211100" cy="3359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1800" b="1"/>
              <a:t>ENRESSH to become one of founding signatories</a:t>
            </a:r>
            <a:endParaRPr sz="1800" b="1"/>
          </a:p>
          <a:p>
            <a:pPr marL="285750" lvl="0" indent="-260350" algn="l" rtl="0">
              <a:lnSpc>
                <a:spcPct val="90000"/>
              </a:lnSpc>
              <a:spcBef>
                <a:spcPts val="0"/>
              </a:spcBef>
              <a:spcAft>
                <a:spcPts val="0"/>
              </a:spcAft>
              <a:buClr>
                <a:schemeClr val="dk1"/>
              </a:buClr>
              <a:buSzPts val="1400"/>
              <a:buFont typeface="Arial"/>
              <a:buChar char="•"/>
            </a:pPr>
            <a:r>
              <a:rPr lang="en-GB" sz="1400"/>
              <a:t>Initiative supports the ENRESSH main aim to advance best evaluation practices</a:t>
            </a:r>
            <a:endParaRPr sz="1400"/>
          </a:p>
          <a:p>
            <a:pPr marL="285750" lvl="0" indent="-260350" algn="l" rtl="0">
              <a:lnSpc>
                <a:spcPct val="90000"/>
              </a:lnSpc>
              <a:spcBef>
                <a:spcPts val="0"/>
              </a:spcBef>
              <a:spcAft>
                <a:spcPts val="0"/>
              </a:spcAft>
              <a:buClr>
                <a:schemeClr val="dk1"/>
              </a:buClr>
              <a:buSzPts val="1400"/>
              <a:buFont typeface="Arial"/>
              <a:buChar char="•"/>
            </a:pPr>
            <a:r>
              <a:rPr lang="en-GB" sz="1400"/>
              <a:t>Initiative is supported by research conducted by all ENRESSH working-groups</a:t>
            </a:r>
            <a:endParaRPr sz="1400"/>
          </a:p>
          <a:p>
            <a:pPr marL="285750" lvl="0" indent="-260350" algn="l" rtl="0">
              <a:lnSpc>
                <a:spcPct val="90000"/>
              </a:lnSpc>
              <a:spcBef>
                <a:spcPts val="0"/>
              </a:spcBef>
              <a:spcAft>
                <a:spcPts val="0"/>
              </a:spcAft>
              <a:buClr>
                <a:schemeClr val="dk1"/>
              </a:buClr>
              <a:buSzPts val="1400"/>
              <a:buFont typeface="Arial"/>
              <a:buChar char="•"/>
            </a:pPr>
            <a:r>
              <a:rPr lang="en-GB" sz="1400"/>
              <a:t>Initiative can be our collaborative effort to create ENRESSH impact</a:t>
            </a:r>
            <a:endParaRPr sz="1400"/>
          </a:p>
          <a:p>
            <a:pPr marL="0" lvl="0" indent="0" algn="l" rtl="0">
              <a:lnSpc>
                <a:spcPct val="90000"/>
              </a:lnSpc>
              <a:spcBef>
                <a:spcPts val="0"/>
              </a:spcBef>
              <a:spcAft>
                <a:spcPts val="0"/>
              </a:spcAft>
              <a:buNone/>
            </a:pPr>
            <a:r>
              <a:rPr lang="en-GB" sz="1800" b="1"/>
              <a:t>How to contribute?</a:t>
            </a:r>
            <a:endParaRPr sz="1800" b="1"/>
          </a:p>
          <a:p>
            <a:pPr marL="285750" lvl="0" indent="-260350" algn="l" rtl="0">
              <a:lnSpc>
                <a:spcPct val="90000"/>
              </a:lnSpc>
              <a:spcBef>
                <a:spcPts val="0"/>
              </a:spcBef>
              <a:spcAft>
                <a:spcPts val="0"/>
              </a:spcAft>
              <a:buSzPts val="1400"/>
              <a:buChar char="•"/>
            </a:pPr>
            <a:r>
              <a:rPr lang="en-GB" sz="1400"/>
              <a:t>Sign &amp; participate in the “In All Languages” campaign</a:t>
            </a:r>
            <a:endParaRPr sz="1400"/>
          </a:p>
          <a:p>
            <a:pPr marL="285750" lvl="0" indent="-260350" algn="l" rtl="0">
              <a:lnSpc>
                <a:spcPct val="90000"/>
              </a:lnSpc>
              <a:spcBef>
                <a:spcPts val="0"/>
              </a:spcBef>
              <a:spcAft>
                <a:spcPts val="0"/>
              </a:spcAft>
              <a:buSzPts val="1400"/>
              <a:buChar char="•"/>
            </a:pPr>
            <a:r>
              <a:rPr lang="en-GB" sz="1400"/>
              <a:t>Help translate the initiative to different languages</a:t>
            </a:r>
            <a:endParaRPr sz="1400"/>
          </a:p>
          <a:p>
            <a:pPr marL="285750" lvl="0" indent="-260350" algn="l" rtl="0">
              <a:lnSpc>
                <a:spcPct val="90000"/>
              </a:lnSpc>
              <a:spcBef>
                <a:spcPts val="0"/>
              </a:spcBef>
              <a:spcAft>
                <a:spcPts val="0"/>
              </a:spcAft>
              <a:buSzPts val="1400"/>
              <a:buChar char="•"/>
            </a:pPr>
            <a:r>
              <a:rPr lang="en-GB" sz="1400"/>
              <a:t>Encourage colleagues and organisations to sign</a:t>
            </a:r>
            <a:endParaRPr sz="1400"/>
          </a:p>
          <a:p>
            <a:pPr marL="285750" lvl="0" indent="-260350" algn="l" rtl="0">
              <a:lnSpc>
                <a:spcPct val="90000"/>
              </a:lnSpc>
              <a:spcBef>
                <a:spcPts val="0"/>
              </a:spcBef>
              <a:spcAft>
                <a:spcPts val="0"/>
              </a:spcAft>
              <a:buSzPts val="1400"/>
              <a:buChar char="•"/>
            </a:pPr>
            <a:r>
              <a:rPr lang="en-GB" sz="1400"/>
              <a:t>Publish about the initiative your language</a:t>
            </a:r>
            <a:endParaRPr sz="14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70"/>
          <p:cNvSpPr txBox="1"/>
          <p:nvPr/>
        </p:nvSpPr>
        <p:spPr>
          <a:xfrm>
            <a:off x="613892" y="2286001"/>
            <a:ext cx="8210400" cy="2338500"/>
          </a:xfrm>
          <a:prstGeom prst="rect">
            <a:avLst/>
          </a:prstGeom>
          <a:noFill/>
          <a:ln>
            <a:noFill/>
          </a:ln>
        </p:spPr>
        <p:txBody>
          <a:bodyPr spcFirstLastPara="1" wrap="square" lIns="91425" tIns="45700" rIns="91425" bIns="45700" anchor="t" anchorCtr="0">
            <a:noAutofit/>
          </a:bodyPr>
          <a:lstStyle/>
          <a:p>
            <a:pPr marL="0" marR="0" lvl="0" indent="0" algn="ctr" rtl="0">
              <a:spcBef>
                <a:spcPts val="2000"/>
              </a:spcBef>
              <a:spcAft>
                <a:spcPts val="0"/>
              </a:spcAft>
              <a:buClr>
                <a:srgbClr val="A5A5A5"/>
              </a:buClr>
              <a:buSzPts val="2160"/>
              <a:buFont typeface="Noto Sans Symbols"/>
              <a:buNone/>
            </a:pPr>
            <a:r>
              <a:rPr lang="en-GB" sz="3600" b="1">
                <a:solidFill>
                  <a:srgbClr val="262626"/>
                </a:solidFill>
                <a:latin typeface="Calibri"/>
                <a:ea typeface="Calibri"/>
                <a:cs typeface="Calibri"/>
                <a:sym typeface="Calibri"/>
              </a:rPr>
              <a:t>ENRESSH</a:t>
            </a:r>
            <a:br>
              <a:rPr lang="en-GB" sz="3600" b="1">
                <a:solidFill>
                  <a:srgbClr val="262626"/>
                </a:solidFill>
                <a:latin typeface="Calibri"/>
                <a:ea typeface="Calibri"/>
                <a:cs typeface="Calibri"/>
                <a:sym typeface="Calibri"/>
              </a:rPr>
            </a:br>
            <a:r>
              <a:rPr lang="en-GB" sz="3600" b="1">
                <a:solidFill>
                  <a:srgbClr val="262626"/>
                </a:solidFill>
                <a:latin typeface="Calibri"/>
                <a:ea typeface="Calibri"/>
                <a:cs typeface="Calibri"/>
                <a:sym typeface="Calibri"/>
              </a:rPr>
              <a:t> as a signatory of the Helsinki Initiative </a:t>
            </a:r>
            <a:endParaRPr sz="3600">
              <a:solidFill>
                <a:srgbClr val="262626"/>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7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310" name="Google Shape;1310;p171"/>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311" name="Google Shape;1311;p171"/>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Long-term planning</a:t>
            </a: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6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Emanuel Kulczycki</a:t>
            </a: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7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Scientific planning</a:t>
            </a:r>
            <a:endParaRPr/>
          </a:p>
        </p:txBody>
      </p:sp>
      <p:sp>
        <p:nvSpPr>
          <p:cNvPr id="1318" name="Google Shape;1318;p172"/>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836"/>
              <a:buNone/>
            </a:pPr>
            <a:r>
              <a:rPr lang="en-GB" sz="1800"/>
              <a:t>Secondary objective 1</a:t>
            </a:r>
            <a:endParaRPr sz="1800"/>
          </a:p>
          <a:p>
            <a:pPr marL="635000" lvl="0" indent="0" algn="l" rtl="0">
              <a:lnSpc>
                <a:spcPct val="80000"/>
              </a:lnSpc>
              <a:spcBef>
                <a:spcPts val="800"/>
              </a:spcBef>
              <a:spcAft>
                <a:spcPts val="0"/>
              </a:spcAft>
              <a:buSzPts val="1836"/>
              <a:buNone/>
            </a:pPr>
            <a:r>
              <a:rPr lang="en-GB" sz="1800"/>
              <a:t>To improve the understanding of how SSH fields generate knowledge, through upscaling research conducted in local and national contexts.</a:t>
            </a:r>
            <a:endParaRPr sz="1800"/>
          </a:p>
          <a:p>
            <a:pPr marL="0" lvl="0" indent="0" algn="l" rtl="0">
              <a:lnSpc>
                <a:spcPct val="80000"/>
              </a:lnSpc>
              <a:spcBef>
                <a:spcPts val="800"/>
              </a:spcBef>
              <a:spcAft>
                <a:spcPts val="0"/>
              </a:spcAft>
              <a:buSzPts val="1836"/>
              <a:buNone/>
            </a:pPr>
            <a:r>
              <a:rPr lang="en-GB" sz="1800"/>
              <a:t>Secondary objective 2</a:t>
            </a:r>
            <a:endParaRPr sz="1800"/>
          </a:p>
          <a:p>
            <a:pPr marL="719138" lvl="0" indent="0" algn="l" rtl="0">
              <a:lnSpc>
                <a:spcPct val="80000"/>
              </a:lnSpc>
              <a:spcBef>
                <a:spcPts val="800"/>
              </a:spcBef>
              <a:spcAft>
                <a:spcPts val="0"/>
              </a:spcAft>
              <a:buSzPts val="1836"/>
              <a:buNone/>
            </a:pPr>
            <a:r>
              <a:rPr lang="en-GB" sz="1800"/>
              <a:t>To observe what kind of scientific and societal interactions characterize SSH disciplines in general, and some in particular.</a:t>
            </a:r>
            <a:endParaRPr sz="1800"/>
          </a:p>
          <a:p>
            <a:pPr marL="0" lvl="0" indent="0" algn="l" rtl="0">
              <a:lnSpc>
                <a:spcPct val="80000"/>
              </a:lnSpc>
              <a:spcBef>
                <a:spcPts val="800"/>
              </a:spcBef>
              <a:spcAft>
                <a:spcPts val="0"/>
              </a:spcAft>
              <a:buSzPts val="1836"/>
              <a:buNone/>
            </a:pPr>
            <a:r>
              <a:rPr lang="en-GB" sz="1800"/>
              <a:t>Secondary objective 3</a:t>
            </a:r>
            <a:endParaRPr sz="1800"/>
          </a:p>
          <a:p>
            <a:pPr marL="635000" lvl="0" indent="0" algn="l" rtl="0">
              <a:lnSpc>
                <a:spcPct val="80000"/>
              </a:lnSpc>
              <a:spcBef>
                <a:spcPts val="800"/>
              </a:spcBef>
              <a:spcAft>
                <a:spcPts val="0"/>
              </a:spcAft>
              <a:buSzPts val="1836"/>
              <a:buNone/>
            </a:pPr>
            <a:r>
              <a:rPr lang="en-GB" sz="1800"/>
              <a:t>To understand and explain patterns of dissemination in the SSH, through confrontation of information stored in national databases and field interviews.</a:t>
            </a:r>
            <a:endParaRPr sz="1800"/>
          </a:p>
          <a:p>
            <a:pPr marL="0" lvl="0" indent="0" algn="l" rtl="0">
              <a:lnSpc>
                <a:spcPct val="80000"/>
              </a:lnSpc>
              <a:spcBef>
                <a:spcPts val="800"/>
              </a:spcBef>
              <a:spcAft>
                <a:spcPts val="0"/>
              </a:spcAft>
              <a:buSzPts val="1836"/>
              <a:buNone/>
            </a:pPr>
            <a:r>
              <a:rPr lang="en-GB" sz="1800"/>
              <a:t>Secondary objective 4</a:t>
            </a:r>
            <a:endParaRPr sz="1800"/>
          </a:p>
          <a:p>
            <a:pPr marL="635000" lvl="0" indent="0" algn="l" rtl="0">
              <a:lnSpc>
                <a:spcPct val="80000"/>
              </a:lnSpc>
              <a:spcBef>
                <a:spcPts val="800"/>
              </a:spcBef>
              <a:spcAft>
                <a:spcPts val="0"/>
              </a:spcAft>
              <a:buSzPts val="1836"/>
              <a:buNone/>
            </a:pPr>
            <a:r>
              <a:rPr lang="en-GB" sz="1800"/>
              <a:t>To bring together all types of researchers whose tools and methods can help tackling the complex problems of SSH evaluation.</a:t>
            </a:r>
            <a:endParaRPr sz="1800"/>
          </a:p>
          <a:p>
            <a:pPr marL="889000" lvl="0" indent="-337439" algn="just" rtl="0">
              <a:lnSpc>
                <a:spcPct val="80000"/>
              </a:lnSpc>
              <a:spcBef>
                <a:spcPts val="2000"/>
              </a:spcBef>
              <a:spcAft>
                <a:spcPts val="0"/>
              </a:spcAft>
              <a:buSzPts val="1836"/>
              <a:buFont typeface="Calibri"/>
              <a:buNone/>
            </a:pPr>
            <a:endParaRPr sz="18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7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Scientific planning</a:t>
            </a:r>
            <a:endParaRPr/>
          </a:p>
        </p:txBody>
      </p:sp>
      <p:sp>
        <p:nvSpPr>
          <p:cNvPr id="1324" name="Google Shape;1324;p173"/>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36"/>
              <a:buNone/>
            </a:pPr>
            <a:r>
              <a:rPr lang="en-GB" sz="1800"/>
              <a:t>Secondary objective 5</a:t>
            </a:r>
            <a:endParaRPr sz="1800"/>
          </a:p>
          <a:p>
            <a:pPr marL="635000" lvl="0" indent="0" algn="l" rtl="0">
              <a:lnSpc>
                <a:spcPct val="90000"/>
              </a:lnSpc>
              <a:spcBef>
                <a:spcPts val="800"/>
              </a:spcBef>
              <a:spcAft>
                <a:spcPts val="0"/>
              </a:spcAft>
              <a:buSzPts val="1836"/>
              <a:buNone/>
            </a:pPr>
            <a:r>
              <a:rPr lang="en-GB" sz="1800"/>
              <a:t>To bridge the gap between scholars in SSH research evaluation, research managers and policy makers.</a:t>
            </a:r>
            <a:endParaRPr sz="1800"/>
          </a:p>
          <a:p>
            <a:pPr marL="0" lvl="0" indent="0" algn="l" rtl="0">
              <a:lnSpc>
                <a:spcPct val="90000"/>
              </a:lnSpc>
              <a:spcBef>
                <a:spcPts val="800"/>
              </a:spcBef>
              <a:spcAft>
                <a:spcPts val="0"/>
              </a:spcAft>
              <a:buSzPts val="1836"/>
              <a:buNone/>
            </a:pPr>
            <a:r>
              <a:rPr lang="en-GB" sz="1800"/>
              <a:t>Secondary objective 6</a:t>
            </a:r>
            <a:endParaRPr sz="1800"/>
          </a:p>
          <a:p>
            <a:pPr marL="635000" lvl="0" indent="0" algn="l" rtl="0">
              <a:lnSpc>
                <a:spcPct val="90000"/>
              </a:lnSpc>
              <a:spcBef>
                <a:spcPts val="800"/>
              </a:spcBef>
              <a:spcAft>
                <a:spcPts val="0"/>
              </a:spcAft>
              <a:buSzPts val="1836"/>
              <a:buNone/>
            </a:pPr>
            <a:r>
              <a:rPr lang="en-GB" sz="1800"/>
              <a:t>To put together a pool of specialists upon which external stakeholders may call to solve questions linked to the evaluation of SSH research.</a:t>
            </a:r>
            <a:endParaRPr sz="1800"/>
          </a:p>
          <a:p>
            <a:pPr marL="0" lvl="0" indent="0" algn="l" rtl="0">
              <a:lnSpc>
                <a:spcPct val="90000"/>
              </a:lnSpc>
              <a:spcBef>
                <a:spcPts val="800"/>
              </a:spcBef>
              <a:spcAft>
                <a:spcPts val="0"/>
              </a:spcAft>
              <a:buSzPts val="1836"/>
              <a:buNone/>
            </a:pPr>
            <a:r>
              <a:rPr lang="en-GB" sz="1800"/>
              <a:t>Secondary objective 7</a:t>
            </a:r>
            <a:endParaRPr sz="1800"/>
          </a:p>
          <a:p>
            <a:pPr marL="635000" lvl="0" indent="0" algn="l" rtl="0">
              <a:lnSpc>
                <a:spcPct val="90000"/>
              </a:lnSpc>
              <a:spcBef>
                <a:spcPts val="800"/>
              </a:spcBef>
              <a:spcAft>
                <a:spcPts val="0"/>
              </a:spcAft>
              <a:buSzPts val="1836"/>
              <a:buNone/>
            </a:pPr>
            <a:r>
              <a:rPr lang="en-GB" sz="1800"/>
              <a:t>To prepare a roadmap for a European database of outputs of SSH research.</a:t>
            </a:r>
            <a:endParaRPr sz="1800"/>
          </a:p>
          <a:p>
            <a:pPr marL="0" lvl="0" indent="0" algn="l" rtl="0">
              <a:lnSpc>
                <a:spcPct val="90000"/>
              </a:lnSpc>
              <a:spcBef>
                <a:spcPts val="800"/>
              </a:spcBef>
              <a:spcAft>
                <a:spcPts val="0"/>
              </a:spcAft>
              <a:buSzPts val="1836"/>
              <a:buNone/>
            </a:pPr>
            <a:r>
              <a:rPr lang="en-GB" sz="1800"/>
              <a:t>Secondary objective 8</a:t>
            </a:r>
            <a:endParaRPr sz="1800"/>
          </a:p>
          <a:p>
            <a:pPr marL="635000" lvl="0" indent="0" algn="l" rtl="0">
              <a:lnSpc>
                <a:spcPct val="90000"/>
              </a:lnSpc>
              <a:spcBef>
                <a:spcPts val="800"/>
              </a:spcBef>
              <a:spcAft>
                <a:spcPts val="0"/>
              </a:spcAft>
              <a:buSzPts val="1836"/>
              <a:buNone/>
            </a:pPr>
            <a:r>
              <a:rPr lang="en-GB" sz="1800"/>
              <a:t>To create a movement promoting the research in the SSH as a cornerstone of European framework programmes and research strategy.</a:t>
            </a:r>
            <a:endParaRPr sz="1800"/>
          </a:p>
          <a:p>
            <a:pPr marL="434975" lvl="0" indent="0" algn="just" rtl="0">
              <a:lnSpc>
                <a:spcPct val="90000"/>
              </a:lnSpc>
              <a:spcBef>
                <a:spcPts val="200"/>
              </a:spcBef>
              <a:spcAft>
                <a:spcPts val="0"/>
              </a:spcAft>
              <a:buSzPts val="1836"/>
              <a:buNone/>
            </a:pPr>
            <a:endParaRPr sz="18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7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780"/>
              <a:buFont typeface="Corbel"/>
              <a:buNone/>
            </a:pPr>
            <a:r>
              <a:rPr lang="en-GB" sz="3780"/>
              <a:t>4. Scientific planning – Grant period goals</a:t>
            </a:r>
            <a:endParaRPr/>
          </a:p>
        </p:txBody>
      </p:sp>
      <p:sp>
        <p:nvSpPr>
          <p:cNvPr id="1330" name="Google Shape;1330;p174"/>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454025" lvl="0" indent="-454025" algn="just" rtl="0">
              <a:lnSpc>
                <a:spcPct val="90000"/>
              </a:lnSpc>
              <a:spcBef>
                <a:spcPts val="0"/>
              </a:spcBef>
              <a:spcAft>
                <a:spcPts val="0"/>
              </a:spcAft>
              <a:buSzPts val="1998"/>
              <a:buChar char="↗"/>
            </a:pPr>
            <a:r>
              <a:rPr lang="en-GB" sz="2220"/>
              <a:t>To map national policy frameworks for generating social impact in a maximum of COST participating countries</a:t>
            </a:r>
            <a:endParaRPr/>
          </a:p>
          <a:p>
            <a:pPr marL="454025" lvl="0" indent="-454025" algn="just" rtl="0">
              <a:lnSpc>
                <a:spcPct val="90000"/>
              </a:lnSpc>
              <a:spcBef>
                <a:spcPts val="2000"/>
              </a:spcBef>
              <a:spcAft>
                <a:spcPts val="0"/>
              </a:spcAft>
              <a:buSzPts val="1998"/>
              <a:buChar char="↗"/>
            </a:pPr>
            <a:r>
              <a:rPr lang="en-GB" sz="2220"/>
              <a:t>To understand the impact of evaluation practices on ECI careers</a:t>
            </a:r>
            <a:endParaRPr/>
          </a:p>
          <a:p>
            <a:pPr marL="454025" lvl="0" indent="-454025" algn="just" rtl="0">
              <a:lnSpc>
                <a:spcPct val="90000"/>
              </a:lnSpc>
              <a:spcBef>
                <a:spcPts val="2000"/>
              </a:spcBef>
              <a:spcAft>
                <a:spcPts val="0"/>
              </a:spcAft>
              <a:buSzPts val="1998"/>
              <a:buChar char="↗"/>
            </a:pPr>
            <a:r>
              <a:rPr lang="en-GB" sz="2220"/>
              <a:t>To progress with the integration of data about SSH research from a maximum of COST countries</a:t>
            </a:r>
            <a:endParaRPr/>
          </a:p>
          <a:p>
            <a:pPr marL="454025" lvl="0" indent="-454025" algn="just" rtl="0">
              <a:lnSpc>
                <a:spcPct val="90000"/>
              </a:lnSpc>
              <a:spcBef>
                <a:spcPts val="2000"/>
              </a:spcBef>
              <a:spcAft>
                <a:spcPts val="0"/>
              </a:spcAft>
              <a:buSzPts val="1998"/>
              <a:buChar char="↗"/>
            </a:pPr>
            <a:r>
              <a:rPr lang="en-GB" sz="2220"/>
              <a:t>To release the third version of the overview of national evaluations systems</a:t>
            </a:r>
            <a:endParaRPr/>
          </a:p>
          <a:p>
            <a:pPr marL="454025" lvl="0" indent="-454025" algn="just" rtl="0">
              <a:lnSpc>
                <a:spcPct val="90000"/>
              </a:lnSpc>
              <a:spcBef>
                <a:spcPts val="2000"/>
              </a:spcBef>
              <a:spcAft>
                <a:spcPts val="0"/>
              </a:spcAft>
              <a:buSzPts val="1998"/>
              <a:buChar char="↗"/>
            </a:pPr>
            <a:r>
              <a:rPr lang="en-GB" sz="2220"/>
              <a:t>To produce an overview of peer review practices in the SSH</a:t>
            </a:r>
            <a:endParaRPr/>
          </a:p>
          <a:p>
            <a:pPr marL="454025" lvl="0" indent="-454025" algn="just" rtl="0">
              <a:lnSpc>
                <a:spcPct val="90000"/>
              </a:lnSpc>
              <a:spcBef>
                <a:spcPts val="2000"/>
              </a:spcBef>
              <a:spcAft>
                <a:spcPts val="0"/>
              </a:spcAft>
              <a:buSzPts val="1998"/>
              <a:buChar char="↗"/>
            </a:pPr>
            <a:r>
              <a:rPr lang="en-GB" sz="2220"/>
              <a:t>To propose better adapted approaches to evaluating the SSH</a:t>
            </a:r>
            <a:endParaRPr sz="222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7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Scientific planning</a:t>
            </a:r>
            <a:endParaRPr/>
          </a:p>
        </p:txBody>
      </p:sp>
      <p:sp>
        <p:nvSpPr>
          <p:cNvPr id="1336" name="Google Shape;1336;p175"/>
          <p:cNvSpPr txBox="1">
            <a:spLocks noGrp="1"/>
          </p:cNvSpPr>
          <p:nvPr>
            <p:ph type="body" idx="1"/>
          </p:nvPr>
        </p:nvSpPr>
        <p:spPr>
          <a:xfrm>
            <a:off x="453571" y="2033375"/>
            <a:ext cx="8404800" cy="4252800"/>
          </a:xfrm>
          <a:prstGeom prst="rect">
            <a:avLst/>
          </a:prstGeom>
          <a:noFill/>
          <a:ln>
            <a:noFill/>
          </a:ln>
        </p:spPr>
        <p:txBody>
          <a:bodyPr spcFirstLastPara="1" wrap="square" lIns="91425" tIns="45700" rIns="91425" bIns="45700" anchor="t" anchorCtr="0">
            <a:noAutofit/>
          </a:bodyPr>
          <a:lstStyle/>
          <a:p>
            <a:pPr marL="454025" lvl="0" indent="-454025" algn="just" rtl="0">
              <a:lnSpc>
                <a:spcPct val="80000"/>
              </a:lnSpc>
              <a:spcBef>
                <a:spcPts val="0"/>
              </a:spcBef>
              <a:spcAft>
                <a:spcPts val="0"/>
              </a:spcAft>
              <a:buSzPts val="1674"/>
              <a:buChar char="↗"/>
            </a:pPr>
            <a:r>
              <a:rPr lang="en-GB" sz="1860"/>
              <a:t>To continue and increase the international dissemination of the activities and results of the Action</a:t>
            </a:r>
            <a:endParaRPr/>
          </a:p>
          <a:p>
            <a:pPr marL="454025" lvl="0" indent="-454025" algn="just" rtl="0">
              <a:lnSpc>
                <a:spcPct val="80000"/>
              </a:lnSpc>
              <a:spcBef>
                <a:spcPts val="2000"/>
              </a:spcBef>
              <a:spcAft>
                <a:spcPts val="0"/>
              </a:spcAft>
              <a:buSzPts val="1674"/>
              <a:buChar char="↗"/>
            </a:pPr>
            <a:r>
              <a:rPr lang="en-GB" sz="1860"/>
              <a:t>To publish at least two papers in internationally recognized journals or books</a:t>
            </a:r>
            <a:endParaRPr/>
          </a:p>
          <a:p>
            <a:pPr marL="454025" lvl="0" indent="-454025" algn="just" rtl="0">
              <a:lnSpc>
                <a:spcPct val="80000"/>
              </a:lnSpc>
              <a:spcBef>
                <a:spcPts val="2000"/>
              </a:spcBef>
              <a:spcAft>
                <a:spcPts val="0"/>
              </a:spcAft>
              <a:buSzPts val="1674"/>
              <a:buChar char="↗"/>
            </a:pPr>
            <a:r>
              <a:rPr lang="en-GB" sz="1860"/>
              <a:t>To further the comparability, understanding and visibility of national publication databases and of the information they contain</a:t>
            </a:r>
            <a:endParaRPr/>
          </a:p>
          <a:p>
            <a:pPr marL="454025" lvl="0" indent="-454025" algn="just" rtl="0">
              <a:lnSpc>
                <a:spcPct val="80000"/>
              </a:lnSpc>
              <a:spcBef>
                <a:spcPts val="2000"/>
              </a:spcBef>
              <a:spcAft>
                <a:spcPts val="0"/>
              </a:spcAft>
              <a:buSzPts val="1674"/>
              <a:buChar char="↗"/>
            </a:pPr>
            <a:r>
              <a:rPr lang="en-GB" sz="1860"/>
              <a:t>To progress with a forum on SSH research evaluation, intended to offer a joint learning platform for research evaluation specialists</a:t>
            </a:r>
            <a:endParaRPr/>
          </a:p>
          <a:p>
            <a:pPr marL="454025" lvl="0" indent="-454025" algn="just" rtl="0">
              <a:lnSpc>
                <a:spcPct val="80000"/>
              </a:lnSpc>
              <a:spcBef>
                <a:spcPts val="2000"/>
              </a:spcBef>
              <a:spcAft>
                <a:spcPts val="0"/>
              </a:spcAft>
              <a:buSzPts val="1674"/>
              <a:buChar char="↗"/>
            </a:pPr>
            <a:r>
              <a:rPr lang="en-GB" sz="1860"/>
              <a:t>To progress with the recommendations for evaluation agencies on the construction of national labelled lists of journals and publishers, classification of journals and publishers</a:t>
            </a:r>
            <a:endParaRPr/>
          </a:p>
          <a:p>
            <a:pPr marL="454025" lvl="0" indent="-454025" algn="just" rtl="0">
              <a:lnSpc>
                <a:spcPct val="80000"/>
              </a:lnSpc>
              <a:spcBef>
                <a:spcPts val="2000"/>
              </a:spcBef>
              <a:spcAft>
                <a:spcPts val="0"/>
              </a:spcAft>
              <a:buSzPts val="1674"/>
              <a:buChar char="↗"/>
            </a:pPr>
            <a:r>
              <a:rPr lang="en-GB" sz="1860"/>
              <a:t>To make stronger connections to external stakeholders (evaluation agencies, policy makers, HEI’s managers and directors)</a:t>
            </a:r>
            <a:endParaRPr sz="186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9"/>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Corbel"/>
              <a:ea typeface="Corbel"/>
              <a:cs typeface="Corbel"/>
              <a:sym typeface="Corbel"/>
            </a:endParaRPr>
          </a:p>
        </p:txBody>
      </p:sp>
      <p:sp>
        <p:nvSpPr>
          <p:cNvPr id="561" name="Google Shape;561;p59"/>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sp>
        <p:nvSpPr>
          <p:cNvPr id="562" name="Google Shape;562;p59"/>
          <p:cNvSpPr txBox="1"/>
          <p:nvPr/>
        </p:nvSpPr>
        <p:spPr>
          <a:xfrm>
            <a:off x="890850" y="2242850"/>
            <a:ext cx="7362300" cy="39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solidFill>
                <a:schemeClr val="dk1"/>
              </a:solidFill>
              <a:latin typeface="Corbel"/>
              <a:ea typeface="Corbel"/>
              <a:cs typeface="Corbel"/>
              <a:sym typeface="Corbel"/>
            </a:endParaRPr>
          </a:p>
          <a:p>
            <a:pPr marL="0" lvl="0" indent="0" algn="ctr" rtl="0">
              <a:spcBef>
                <a:spcPts val="0"/>
              </a:spcBef>
              <a:spcAft>
                <a:spcPts val="0"/>
              </a:spcAft>
              <a:buNone/>
            </a:pPr>
            <a:r>
              <a:rPr lang="en-GB" sz="3600">
                <a:solidFill>
                  <a:schemeClr val="dk1"/>
                </a:solidFill>
                <a:latin typeface="Corbel"/>
                <a:ea typeface="Corbel"/>
                <a:cs typeface="Corbel"/>
                <a:sym typeface="Corbel"/>
              </a:rPr>
              <a:t>Do not hesitate to contact me if you have any doubts.</a:t>
            </a:r>
            <a:endParaRPr sz="3600">
              <a:solidFill>
                <a:schemeClr val="dk1"/>
              </a:solidFill>
              <a:latin typeface="Corbel"/>
              <a:ea typeface="Corbel"/>
              <a:cs typeface="Corbel"/>
              <a:sym typeface="Corbe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7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STSM during GP4</a:t>
            </a:r>
            <a:endParaRPr/>
          </a:p>
        </p:txBody>
      </p:sp>
      <p:sp>
        <p:nvSpPr>
          <p:cNvPr id="1342" name="Google Shape;1342;p176"/>
          <p:cNvSpPr txBox="1">
            <a:spLocks noGrp="1"/>
          </p:cNvSpPr>
          <p:nvPr>
            <p:ph type="body" idx="1"/>
          </p:nvPr>
        </p:nvSpPr>
        <p:spPr>
          <a:xfrm>
            <a:off x="284163" y="2133600"/>
            <a:ext cx="8574087"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15 planned STSM, in 2 or 3 calls</a:t>
            </a:r>
            <a:endParaRPr/>
          </a:p>
          <a:p>
            <a:pPr marL="454025" lvl="0" indent="-454025" algn="l" rtl="0">
              <a:spcBef>
                <a:spcPts val="2000"/>
              </a:spcBef>
              <a:spcAft>
                <a:spcPts val="0"/>
              </a:spcAft>
              <a:buSzPts val="2160"/>
              <a:buChar char="↗"/>
            </a:pPr>
            <a:r>
              <a:rPr lang="en-GB"/>
              <a:t>Two types of STSM</a:t>
            </a:r>
            <a:endParaRPr/>
          </a:p>
          <a:p>
            <a:pPr marL="454025" lvl="0" indent="-454025" algn="l" rtl="0">
              <a:spcBef>
                <a:spcPts val="2000"/>
              </a:spcBef>
              <a:spcAft>
                <a:spcPts val="0"/>
              </a:spcAft>
              <a:buSzPts val="2160"/>
              <a:buFont typeface="Calibri"/>
              <a:buChar char="-"/>
            </a:pPr>
            <a:r>
              <a:rPr lang="en-GB"/>
              <a:t>« closed »</a:t>
            </a:r>
            <a:endParaRPr/>
          </a:p>
          <a:p>
            <a:pPr marL="454025" lvl="0" indent="-454025" algn="l" rtl="0">
              <a:spcBef>
                <a:spcPts val="2000"/>
              </a:spcBef>
              <a:spcAft>
                <a:spcPts val="0"/>
              </a:spcAft>
              <a:buSzPts val="2160"/>
              <a:buFont typeface="Calibri"/>
              <a:buChar char="-"/>
            </a:pPr>
            <a:r>
              <a:rPr lang="en-GB"/>
              <a:t>« open » </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7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Long term planning</a:t>
            </a:r>
            <a:endParaRPr/>
          </a:p>
        </p:txBody>
      </p:sp>
      <p:sp>
        <p:nvSpPr>
          <p:cNvPr id="1349" name="Google Shape;1349;p177"/>
          <p:cNvSpPr txBox="1">
            <a:spLocks noGrp="1"/>
          </p:cNvSpPr>
          <p:nvPr>
            <p:ph type="body" idx="1"/>
          </p:nvPr>
        </p:nvSpPr>
        <p:spPr>
          <a:xfrm>
            <a:off x="461492" y="2133600"/>
            <a:ext cx="8210479"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Locations and dates of future activities</a:t>
            </a:r>
            <a:endParaRPr/>
          </a:p>
          <a:p>
            <a:pPr marL="454025" lvl="0" indent="-454025" algn="l" rtl="0">
              <a:spcBef>
                <a:spcPts val="2000"/>
              </a:spcBef>
              <a:spcAft>
                <a:spcPts val="0"/>
              </a:spcAft>
              <a:buSzPts val="2160"/>
              <a:buChar char="↗"/>
            </a:pPr>
            <a:r>
              <a:rPr lang="en-GB"/>
              <a:t>WG meeting, Valencia, 17 and 18 of September 2019</a:t>
            </a:r>
            <a:endParaRPr/>
          </a:p>
          <a:p>
            <a:pPr marL="454025" lvl="0" indent="-454025" algn="l" rtl="0">
              <a:spcBef>
                <a:spcPts val="2000"/>
              </a:spcBef>
              <a:spcAft>
                <a:spcPts val="0"/>
              </a:spcAft>
              <a:buSzPts val="2160"/>
              <a:buChar char="↗"/>
            </a:pPr>
            <a:r>
              <a:rPr lang="en-GB"/>
              <a:t>Training school, Poznan, 21-25 October 2019</a:t>
            </a:r>
            <a:endParaRPr/>
          </a:p>
          <a:p>
            <a:pPr marL="454025" lvl="0" indent="-454025" algn="l" rtl="0">
              <a:spcBef>
                <a:spcPts val="2000"/>
              </a:spcBef>
              <a:spcAft>
                <a:spcPts val="0"/>
              </a:spcAft>
              <a:buSzPts val="2160"/>
              <a:buChar char="↗"/>
            </a:pPr>
            <a:r>
              <a:rPr lang="en-GB"/>
              <a:t>Final Meeting, Paris, 6 and 7 of February 2020</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7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Decisions</a:t>
            </a:r>
            <a:endParaRPr/>
          </a:p>
        </p:txBody>
      </p:sp>
      <p:sp>
        <p:nvSpPr>
          <p:cNvPr id="1355" name="Google Shape;1355;p178"/>
          <p:cNvSpPr txBox="1">
            <a:spLocks noGrp="1"/>
          </p:cNvSpPr>
          <p:nvPr>
            <p:ph type="body" idx="1"/>
          </p:nvPr>
        </p:nvSpPr>
        <p:spPr>
          <a:xfrm>
            <a:off x="667078" y="2235055"/>
            <a:ext cx="8019722" cy="3992563"/>
          </a:xfrm>
          <a:prstGeom prst="rect">
            <a:avLst/>
          </a:prstGeom>
          <a:noFill/>
          <a:ln>
            <a:noFill/>
          </a:ln>
        </p:spPr>
        <p:txBody>
          <a:bodyPr spcFirstLastPara="1" wrap="square" lIns="91425" tIns="45700" rIns="91425" bIns="45700" anchor="t" anchorCtr="0">
            <a:noAutofit/>
          </a:bodyPr>
          <a:lstStyle/>
          <a:p>
            <a:pPr marL="454025" lvl="0" indent="-454025" algn="l" rtl="0">
              <a:lnSpc>
                <a:spcPct val="90000"/>
              </a:lnSpc>
              <a:spcBef>
                <a:spcPts val="0"/>
              </a:spcBef>
              <a:spcAft>
                <a:spcPts val="0"/>
              </a:spcAft>
              <a:buSzPts val="1836"/>
              <a:buChar char="↗"/>
            </a:pPr>
            <a:r>
              <a:rPr lang="en-GB" sz="2040"/>
              <a:t>Except for exceptional and justified reasons, meetings of the Action MC may be held only if at least two- thirds of the COST Full or Cooperating Members participating in the Action are represented. </a:t>
            </a:r>
            <a:endParaRPr/>
          </a:p>
          <a:p>
            <a:pPr marL="454025" lvl="0" indent="-454025" algn="l" rtl="0">
              <a:lnSpc>
                <a:spcPct val="90000"/>
              </a:lnSpc>
              <a:spcBef>
                <a:spcPts val="2000"/>
              </a:spcBef>
              <a:spcAft>
                <a:spcPts val="0"/>
              </a:spcAft>
              <a:buSzPts val="1836"/>
              <a:buChar char="↗"/>
            </a:pPr>
            <a:r>
              <a:rPr lang="en-GB" sz="2040"/>
              <a:t>Decisions of the Action MC shall be taken by simple majority vote of Action MC members present or represented at the meeting, with one vote per COST Full or Cooperating Member participating in the Action. In the event of a tie, the procedure may be repeated. The Action Chair does not have the right to vote. </a:t>
            </a:r>
            <a:endParaRPr/>
          </a:p>
          <a:p>
            <a:pPr marL="454025" lvl="0" indent="-454025" algn="l" rtl="0">
              <a:lnSpc>
                <a:spcPct val="90000"/>
              </a:lnSpc>
              <a:spcBef>
                <a:spcPts val="2000"/>
              </a:spcBef>
              <a:spcAft>
                <a:spcPts val="0"/>
              </a:spcAft>
              <a:buSzPts val="1836"/>
              <a:buChar char="↗"/>
            </a:pPr>
            <a:r>
              <a:rPr lang="en-GB" sz="2040" b="1">
                <a:solidFill>
                  <a:srgbClr val="FF0000"/>
                </a:solidFill>
              </a:rPr>
              <a:t>The minutes of an Action MC meeting at which at least two-thirds of the COST Full or Cooperating Members participating in the Action are not represented shall be approved by an Action MC vote according to Article 3. </a:t>
            </a:r>
            <a:endParaRPr/>
          </a:p>
          <a:p>
            <a:pPr marL="454025" lvl="0" indent="-337439" algn="l" rtl="0">
              <a:lnSpc>
                <a:spcPct val="90000"/>
              </a:lnSpc>
              <a:spcBef>
                <a:spcPts val="2000"/>
              </a:spcBef>
              <a:spcAft>
                <a:spcPts val="0"/>
              </a:spcAft>
              <a:buSzPts val="1836"/>
              <a:buNone/>
            </a:pPr>
            <a:endParaRPr sz="204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17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Scientific planning</a:t>
            </a:r>
            <a:endParaRPr/>
          </a:p>
        </p:txBody>
      </p:sp>
      <p:sp>
        <p:nvSpPr>
          <p:cNvPr id="1362" name="Google Shape;1362;p179"/>
          <p:cNvSpPr txBox="1"/>
          <p:nvPr/>
        </p:nvSpPr>
        <p:spPr>
          <a:xfrm>
            <a:off x="613892" y="2286001"/>
            <a:ext cx="8210479" cy="2338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A5A5A5"/>
              </a:buClr>
              <a:buSzPts val="2160"/>
              <a:buFont typeface="Noto Sans Symbols"/>
              <a:buNone/>
            </a:pPr>
            <a:r>
              <a:rPr lang="en-GB" sz="2400" b="1">
                <a:solidFill>
                  <a:srgbClr val="262626"/>
                </a:solidFill>
                <a:latin typeface="Calibri"/>
                <a:ea typeface="Calibri"/>
                <a:cs typeface="Calibri"/>
                <a:sym typeface="Calibri"/>
              </a:rPr>
              <a:t>Resolution 1</a:t>
            </a:r>
            <a:endParaRPr/>
          </a:p>
          <a:p>
            <a:pPr marL="534988" marR="0" lvl="0" indent="0" algn="just" rtl="0">
              <a:spcBef>
                <a:spcPts val="2000"/>
              </a:spcBef>
              <a:spcAft>
                <a:spcPts val="0"/>
              </a:spcAft>
              <a:buClr>
                <a:srgbClr val="A5A5A5"/>
              </a:buClr>
              <a:buSzPts val="2160"/>
              <a:buFont typeface="Noto Sans Symbols"/>
              <a:buNone/>
            </a:pPr>
            <a:r>
              <a:rPr lang="en-GB" sz="2400">
                <a:solidFill>
                  <a:srgbClr val="262626"/>
                </a:solidFill>
                <a:latin typeface="Calibri"/>
                <a:ea typeface="Calibri"/>
                <a:cs typeface="Calibri"/>
                <a:sym typeface="Calibri"/>
              </a:rPr>
              <a:t>The MC adopts the proposed working plan and authorises the MC Chair and steering committee to bring the necessary modifications (corrections, additions, specifications demanded by COST office).</a:t>
            </a:r>
            <a:endParaRPr/>
          </a:p>
          <a:p>
            <a:pPr marL="0" marR="0" lvl="0" indent="0" algn="l" rtl="0">
              <a:spcBef>
                <a:spcPts val="2000"/>
              </a:spcBef>
              <a:spcAft>
                <a:spcPts val="0"/>
              </a:spcAft>
              <a:buClr>
                <a:srgbClr val="A5A5A5"/>
              </a:buClr>
              <a:buSzPts val="2160"/>
              <a:buFont typeface="Noto Sans Symbols"/>
              <a:buNone/>
            </a:pPr>
            <a:endParaRPr sz="2400">
              <a:solidFill>
                <a:srgbClr val="262626"/>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18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Action budget planning</a:t>
            </a:r>
            <a:endParaRPr/>
          </a:p>
        </p:txBody>
      </p:sp>
      <p:sp>
        <p:nvSpPr>
          <p:cNvPr id="1368" name="Google Shape;1368;p180"/>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184.000 euros awarded to ENRESSH for the fourth GP</a:t>
            </a:r>
            <a:endParaRPr/>
          </a:p>
          <a:p>
            <a:pPr marL="454025" lvl="0" indent="-454025" algn="l" rtl="0">
              <a:spcBef>
                <a:spcPts val="2000"/>
              </a:spcBef>
              <a:spcAft>
                <a:spcPts val="0"/>
              </a:spcAft>
              <a:buSzPts val="2160"/>
              <a:buChar char="↗"/>
            </a:pPr>
            <a:r>
              <a:rPr lang="en-GB"/>
              <a:t>It is proposed to maintain the FSAC at 15%</a:t>
            </a:r>
            <a:endParaRPr/>
          </a:p>
          <a:p>
            <a:pPr marL="0" lvl="0" indent="0" algn="l" rtl="0">
              <a:spcBef>
                <a:spcPts val="2000"/>
              </a:spcBef>
              <a:spcAft>
                <a:spcPts val="0"/>
              </a:spcAft>
              <a:buSzPts val="2160"/>
              <a:buNone/>
            </a:pPr>
            <a:r>
              <a:rPr lang="en-GB" b="1"/>
              <a:t>Resolution 2</a:t>
            </a:r>
            <a:endParaRPr/>
          </a:p>
          <a:p>
            <a:pPr marL="450850" lvl="0" indent="0" algn="just" rtl="0">
              <a:spcBef>
                <a:spcPts val="2000"/>
              </a:spcBef>
              <a:spcAft>
                <a:spcPts val="0"/>
              </a:spcAft>
              <a:buSzPts val="2160"/>
              <a:buNone/>
            </a:pPr>
            <a:r>
              <a:rPr lang="en-GB"/>
              <a:t>The MC approves a FSAC  rate of 15% of the total scientific expenditure.</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8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Action budget plannig</a:t>
            </a:r>
            <a:endParaRPr/>
          </a:p>
        </p:txBody>
      </p:sp>
      <p:sp>
        <p:nvSpPr>
          <p:cNvPr id="1374" name="Google Shape;1374;p181"/>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00"/>
              </a:spcBef>
              <a:spcAft>
                <a:spcPts val="0"/>
              </a:spcAft>
              <a:buSzPts val="2160"/>
              <a:buNone/>
            </a:pPr>
            <a:endParaRPr/>
          </a:p>
        </p:txBody>
      </p:sp>
      <p:pic>
        <p:nvPicPr>
          <p:cNvPr id="1375" name="Google Shape;1375;p181"/>
          <p:cNvPicPr preferRelativeResize="0"/>
          <p:nvPr/>
        </p:nvPicPr>
        <p:blipFill>
          <a:blip r:embed="rId3">
            <a:alphaModFix/>
          </a:blip>
          <a:stretch>
            <a:fillRect/>
          </a:stretch>
        </p:blipFill>
        <p:spPr>
          <a:xfrm>
            <a:off x="180104" y="2266500"/>
            <a:ext cx="8782226" cy="326375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8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4. Action budget planning</a:t>
            </a:r>
            <a:endParaRPr/>
          </a:p>
        </p:txBody>
      </p:sp>
      <p:sp>
        <p:nvSpPr>
          <p:cNvPr id="1381" name="Google Shape;1381;p182"/>
          <p:cNvSpPr txBox="1">
            <a:spLocks noGrp="1"/>
          </p:cNvSpPr>
          <p:nvPr>
            <p:ph type="body" idx="1"/>
          </p:nvPr>
        </p:nvSpPr>
        <p:spPr>
          <a:xfrm>
            <a:off x="284163" y="2133600"/>
            <a:ext cx="857408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b="1"/>
              <a:t>Resolution 3</a:t>
            </a:r>
            <a:endParaRPr/>
          </a:p>
          <a:p>
            <a:pPr marL="635000" lvl="0" indent="0" algn="just" rtl="0">
              <a:spcBef>
                <a:spcPts val="2000"/>
              </a:spcBef>
              <a:spcAft>
                <a:spcPts val="0"/>
              </a:spcAft>
              <a:buSzPts val="2160"/>
              <a:buNone/>
            </a:pPr>
            <a:r>
              <a:rPr lang="en-GB"/>
              <a:t>The MC adopts the proposed budget. Modifications to the reimbursement rates can be further voted before the meetings in order to allow participation of a maximum of members.</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8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387" name="Google Shape;1387;p18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1388" name="Google Shape;1388;p18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Any other businesses</a:t>
            </a:r>
            <a:endParaRPr sz="4000">
              <a:solidFill>
                <a:schemeClr val="lt1"/>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8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5. AOB</a:t>
            </a:r>
            <a:endParaRPr/>
          </a:p>
        </p:txBody>
      </p:sp>
      <p:sp>
        <p:nvSpPr>
          <p:cNvPr id="1394" name="Google Shape;1394;p184"/>
          <p:cNvSpPr txBox="1">
            <a:spLocks noGrp="1"/>
          </p:cNvSpPr>
          <p:nvPr>
            <p:ph type="body" idx="1"/>
          </p:nvPr>
        </p:nvSpPr>
        <p:spPr>
          <a:xfrm>
            <a:off x="284163" y="2133600"/>
            <a:ext cx="8574087" cy="4383902"/>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b="1"/>
              <a:t>Gender, age and country balance</a:t>
            </a:r>
            <a:endParaRPr/>
          </a:p>
          <a:p>
            <a:pPr marL="350838" lvl="0" indent="0" algn="just" rtl="0">
              <a:spcBef>
                <a:spcPts val="2000"/>
              </a:spcBef>
              <a:spcAft>
                <a:spcPts val="0"/>
              </a:spcAft>
              <a:buSzPts val="2160"/>
              <a:buNone/>
            </a:pPr>
            <a:r>
              <a:rPr lang="en-GB"/>
              <a:t>The steering group will continue the same policy for balancing age, gender and country participation.</a:t>
            </a:r>
            <a:endParaRPr/>
          </a:p>
          <a:p>
            <a:pPr marL="0" lvl="0" indent="0" algn="l" rtl="0">
              <a:spcBef>
                <a:spcPts val="2000"/>
              </a:spcBef>
              <a:spcAft>
                <a:spcPts val="0"/>
              </a:spcAft>
              <a:buSzPts val="2160"/>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85"/>
          <p:cNvSpPr txBox="1"/>
          <p:nvPr/>
        </p:nvSpPr>
        <p:spPr>
          <a:xfrm>
            <a:off x="1675125" y="1990100"/>
            <a:ext cx="5913000" cy="3672900"/>
          </a:xfrm>
          <a:prstGeom prst="rect">
            <a:avLst/>
          </a:prstGeom>
          <a:noFill/>
          <a:ln>
            <a:noFill/>
          </a:ln>
        </p:spPr>
        <p:txBody>
          <a:bodyPr spcFirstLastPara="1" wrap="square" lIns="91425" tIns="91425" rIns="91425" bIns="91425" anchor="t" anchorCtr="0">
            <a:noAutofit/>
          </a:bodyPr>
          <a:lstStyle/>
          <a:p>
            <a:pPr marL="0" lvl="0" indent="0" algn="ctr" rtl="0">
              <a:spcBef>
                <a:spcPts val="2000"/>
              </a:spcBef>
              <a:spcAft>
                <a:spcPts val="0"/>
              </a:spcAft>
              <a:buNone/>
            </a:pPr>
            <a:r>
              <a:rPr lang="en-GB" sz="3600" b="1">
                <a:solidFill>
                  <a:srgbClr val="262626"/>
                </a:solidFill>
                <a:latin typeface="Calibri"/>
                <a:ea typeface="Calibri"/>
                <a:cs typeface="Calibri"/>
                <a:sym typeface="Calibri"/>
              </a:rPr>
              <a:t>ENRESSH </a:t>
            </a:r>
            <a:br>
              <a:rPr lang="en-GB" sz="3600" b="1">
                <a:solidFill>
                  <a:srgbClr val="262626"/>
                </a:solidFill>
                <a:latin typeface="Calibri"/>
                <a:ea typeface="Calibri"/>
                <a:cs typeface="Calibri"/>
                <a:sym typeface="Calibri"/>
              </a:rPr>
            </a:br>
            <a:r>
              <a:rPr lang="en-GB" sz="3600" b="1">
                <a:solidFill>
                  <a:srgbClr val="262626"/>
                </a:solidFill>
                <a:latin typeface="Calibri"/>
                <a:ea typeface="Calibri"/>
                <a:cs typeface="Calibri"/>
                <a:sym typeface="Calibri"/>
              </a:rPr>
              <a:t>Working Papers series</a:t>
            </a:r>
            <a:endParaRPr sz="3600">
              <a:solidFill>
                <a:srgbClr val="26262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568" name="Google Shape;568;p60"/>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569" name="Google Shape;569;p60"/>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Dissemination matters</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Stefan de Jong</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8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RESSH 2019</a:t>
            </a:r>
            <a:endParaRPr/>
          </a:p>
        </p:txBody>
      </p:sp>
      <p:pic>
        <p:nvPicPr>
          <p:cNvPr id="1406" name="Google Shape;1406;p186"/>
          <p:cNvPicPr preferRelativeResize="0"/>
          <p:nvPr/>
        </p:nvPicPr>
        <p:blipFill>
          <a:blip r:embed="rId3">
            <a:alphaModFix/>
          </a:blip>
          <a:stretch>
            <a:fillRect/>
          </a:stretch>
        </p:blipFill>
        <p:spPr>
          <a:xfrm>
            <a:off x="152400" y="2058322"/>
            <a:ext cx="8839200" cy="4354286"/>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18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412" name="Google Shape;1412;p187"/>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endParaRPr/>
          </a:p>
        </p:txBody>
      </p:sp>
      <p:sp>
        <p:nvSpPr>
          <p:cNvPr id="1413" name="Google Shape;1413;p187"/>
          <p:cNvSpPr/>
          <p:nvPr/>
        </p:nvSpPr>
        <p:spPr>
          <a:xfrm>
            <a:off x="3543300" y="0"/>
            <a:ext cx="5600700" cy="6858000"/>
          </a:xfrm>
          <a:prstGeom prst="rect">
            <a:avLst/>
          </a:prstGeom>
          <a:solidFill>
            <a:schemeClr val="accent2"/>
          </a:solidFill>
          <a:ln w="25400" cap="flat" cmpd="sng">
            <a:solidFill>
              <a:srgbClr val="1D5C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a:solidFill>
                  <a:schemeClr val="lt1"/>
                </a:solidFill>
                <a:latin typeface="Calibri"/>
                <a:ea typeface="Calibri"/>
                <a:cs typeface="Calibri"/>
                <a:sym typeface="Calibri"/>
              </a:rPr>
              <a:t>SECOND DAY</a:t>
            </a: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Presentation for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the session</a:t>
            </a:r>
            <a:endParaRPr/>
          </a:p>
          <a:p>
            <a:pPr marL="0" marR="0" lvl="0" indent="0" algn="ctr" rtl="0">
              <a:spcBef>
                <a:spcPts val="200"/>
              </a:spcBef>
              <a:spcAft>
                <a:spcPts val="0"/>
              </a:spcAft>
              <a:buNone/>
            </a:pPr>
            <a:r>
              <a:rPr lang="en-GB" sz="4000" i="1">
                <a:solidFill>
                  <a:schemeClr val="lt1"/>
                </a:solidFill>
                <a:latin typeface="Calibri"/>
                <a:ea typeface="Calibri"/>
                <a:cs typeface="Calibri"/>
                <a:sym typeface="Calibri"/>
              </a:rPr>
              <a:t>Connecting to stakeholders</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9h00–10h30</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1">
                <a:solidFill>
                  <a:schemeClr val="lt1"/>
                </a:solidFill>
                <a:latin typeface="Calibri"/>
                <a:ea typeface="Calibri"/>
                <a:cs typeface="Calibri"/>
                <a:sym typeface="Calibri"/>
              </a:rPr>
              <a:t>8</a:t>
            </a:r>
            <a:r>
              <a:rPr lang="en-GB" sz="4000" b="1" baseline="30000">
                <a:solidFill>
                  <a:schemeClr val="lt1"/>
                </a:solidFill>
                <a:latin typeface="Calibri"/>
                <a:ea typeface="Calibri"/>
                <a:cs typeface="Calibri"/>
                <a:sym typeface="Calibri"/>
              </a:rPr>
              <a:t>th</a:t>
            </a:r>
            <a:r>
              <a:rPr lang="en-GB" sz="4000" b="1">
                <a:solidFill>
                  <a:schemeClr val="lt1"/>
                </a:solidFill>
                <a:latin typeface="Calibri"/>
                <a:ea typeface="Calibri"/>
                <a:cs typeface="Calibri"/>
                <a:sym typeface="Calibri"/>
              </a:rPr>
              <a:t> of March 2019</a:t>
            </a:r>
            <a:endParaRPr/>
          </a:p>
        </p:txBody>
      </p:sp>
      <p:sp>
        <p:nvSpPr>
          <p:cNvPr id="1414" name="Google Shape;1414;p187"/>
          <p:cNvSpPr/>
          <p:nvPr/>
        </p:nvSpPr>
        <p:spPr>
          <a:xfrm>
            <a:off x="-1587" y="0"/>
            <a:ext cx="3544887" cy="6858000"/>
          </a:xfrm>
          <a:prstGeom prst="rect">
            <a:avLst/>
          </a:prstGeom>
          <a:gradFill>
            <a:gsLst>
              <a:gs pos="0">
                <a:srgbClr val="FF6B0E"/>
              </a:gs>
              <a:gs pos="100000">
                <a:schemeClr val="accent6"/>
              </a:gs>
            </a:gsLst>
            <a:lin ang="16200000" scaled="0"/>
          </a:gradFill>
          <a:ln>
            <a:noFill/>
          </a:ln>
          <a:effectLst>
            <a:outerShdw blurRad="50800" sx="104999" sy="104999"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400">
                <a:solidFill>
                  <a:schemeClr val="lt1"/>
                </a:solidFill>
                <a:latin typeface="Calibri"/>
                <a:ea typeface="Calibri"/>
                <a:cs typeface="Calibri"/>
                <a:sym typeface="Calibri"/>
              </a:rPr>
              <a:t>C</a:t>
            </a:r>
            <a:endParaRPr sz="30400" b="1">
              <a:solidFill>
                <a:schemeClr val="lt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88"/>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Autofit/>
          </a:bodyPr>
          <a:lstStyle/>
          <a:p>
            <a:pPr marL="0" lvl="0" indent="0" algn="l" rtl="0">
              <a:lnSpc>
                <a:spcPct val="109523"/>
              </a:lnSpc>
              <a:spcBef>
                <a:spcPts val="0"/>
              </a:spcBef>
              <a:spcAft>
                <a:spcPts val="0"/>
              </a:spcAft>
              <a:buClr>
                <a:schemeClr val="lt1"/>
              </a:buClr>
              <a:buSzPts val="4200"/>
              <a:buFont typeface="Corbel"/>
              <a:buNone/>
            </a:pPr>
            <a:r>
              <a:rPr lang="en-GB"/>
              <a:t>COST ACTION CA15137</a:t>
            </a:r>
            <a:endParaRPr/>
          </a:p>
        </p:txBody>
      </p:sp>
      <p:sp>
        <p:nvSpPr>
          <p:cNvPr id="1420" name="Google Shape;1420;p188"/>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20"/>
              <a:buNone/>
            </a:pPr>
            <a:r>
              <a:rPr lang="en-GB"/>
              <a:t>WG Meeting, Podgorica, 8th of March 2019</a:t>
            </a:r>
            <a:endParaRPr/>
          </a:p>
        </p:txBody>
      </p:sp>
      <p:grpSp>
        <p:nvGrpSpPr>
          <p:cNvPr id="1421" name="Google Shape;1421;p188"/>
          <p:cNvGrpSpPr/>
          <p:nvPr/>
        </p:nvGrpSpPr>
        <p:grpSpPr>
          <a:xfrm>
            <a:off x="476205" y="2467605"/>
            <a:ext cx="8395652" cy="3519360"/>
            <a:chOff x="0" y="177"/>
            <a:chExt cx="8395652" cy="3519360"/>
          </a:xfrm>
        </p:grpSpPr>
        <p:sp>
          <p:nvSpPr>
            <p:cNvPr id="1422" name="Google Shape;1422;p188"/>
            <p:cNvSpPr/>
            <p:nvPr/>
          </p:nvSpPr>
          <p:spPr>
            <a:xfrm>
              <a:off x="0" y="177"/>
              <a:ext cx="8395652" cy="3519360"/>
            </a:xfrm>
            <a:prstGeom prst="roundRect">
              <a:avLst>
                <a:gd name="adj" fmla="val 16667"/>
              </a:avLst>
            </a:prstGeom>
            <a:gradFill>
              <a:gsLst>
                <a:gs pos="0">
                  <a:srgbClr val="842727"/>
                </a:gs>
                <a:gs pos="100000">
                  <a:srgbClr val="A00000"/>
                </a:gs>
              </a:gsLst>
              <a:lin ang="16200000" scaled="0"/>
            </a:gradFill>
            <a:ln>
              <a:noFill/>
            </a:ln>
            <a:effectLst>
              <a:outerShdw blurRad="38100" dist="25400" dir="6600000" sx="101000" sy="101000" rotWithShape="0">
                <a:srgbClr val="000000">
                  <a:alpha val="7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8"/>
            <p:cNvSpPr txBox="1"/>
            <p:nvPr/>
          </p:nvSpPr>
          <p:spPr>
            <a:xfrm>
              <a:off x="171801" y="171978"/>
              <a:ext cx="8052050" cy="3175758"/>
            </a:xfrm>
            <a:prstGeom prst="rect">
              <a:avLst/>
            </a:prstGeom>
            <a:noFill/>
            <a:ln>
              <a:noFill/>
            </a:ln>
          </p:spPr>
          <p:txBody>
            <a:bodyPr spcFirstLastPara="1" wrap="square" lIns="243825" tIns="243825" rIns="243825" bIns="243825" anchor="ctr" anchorCtr="0">
              <a:noAutofit/>
            </a:bodyPr>
            <a:lstStyle/>
            <a:p>
              <a:pPr marL="0" marR="0" lvl="0" indent="0" algn="ctr" rtl="0">
                <a:lnSpc>
                  <a:spcPct val="90000"/>
                </a:lnSpc>
                <a:spcBef>
                  <a:spcPts val="0"/>
                </a:spcBef>
                <a:spcAft>
                  <a:spcPts val="0"/>
                </a:spcAft>
                <a:buClr>
                  <a:schemeClr val="lt1"/>
                </a:buClr>
                <a:buSzPts val="6400"/>
                <a:buFont typeface="Calibri"/>
                <a:buNone/>
              </a:pPr>
              <a:r>
                <a:rPr lang="en-GB" sz="6400">
                  <a:solidFill>
                    <a:schemeClr val="lt1"/>
                  </a:solidFill>
                  <a:latin typeface="Calibri"/>
                  <a:ea typeface="Calibri"/>
                  <a:cs typeface="Calibri"/>
                  <a:sym typeface="Calibri"/>
                </a:rPr>
                <a:t>European Network for Research Evaluation in the SSH </a:t>
              </a:r>
              <a:endParaRPr/>
            </a:p>
          </p:txBody>
        </p:sp>
      </p:gr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89"/>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GB"/>
              <a:t>Questions</a:t>
            </a:r>
            <a:endParaRPr/>
          </a:p>
        </p:txBody>
      </p:sp>
      <p:pic>
        <p:nvPicPr>
          <p:cNvPr id="1430" name="Google Shape;1430;p189"/>
          <p:cNvPicPr preferRelativeResize="0"/>
          <p:nvPr/>
        </p:nvPicPr>
        <p:blipFill>
          <a:blip r:embed="rId3">
            <a:alphaModFix/>
          </a:blip>
          <a:stretch>
            <a:fillRect/>
          </a:stretch>
        </p:blipFill>
        <p:spPr>
          <a:xfrm>
            <a:off x="523788" y="2766500"/>
            <a:ext cx="8334375" cy="2981325"/>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graphicFrame>
        <p:nvGraphicFramePr>
          <p:cNvPr id="1436" name="Google Shape;1436;p190"/>
          <p:cNvGraphicFramePr/>
          <p:nvPr/>
        </p:nvGraphicFramePr>
        <p:xfrm>
          <a:off x="152400" y="152400"/>
          <a:ext cx="8991600" cy="6579890"/>
        </p:xfrm>
        <a:graphic>
          <a:graphicData uri="http://schemas.openxmlformats.org/drawingml/2006/table">
            <a:tbl>
              <a:tblPr>
                <a:noFill/>
                <a:tableStyleId>{18F1737F-C04F-4D4F-9A9A-01CC6CB4555A}</a:tableStyleId>
              </a:tblPr>
              <a:tblGrid>
                <a:gridCol w="1692975">
                  <a:extLst>
                    <a:ext uri="{9D8B030D-6E8A-4147-A177-3AD203B41FA5}">
                      <a16:colId xmlns:a16="http://schemas.microsoft.com/office/drawing/2014/main" val="20000"/>
                    </a:ext>
                  </a:extLst>
                </a:gridCol>
                <a:gridCol w="2788750">
                  <a:extLst>
                    <a:ext uri="{9D8B030D-6E8A-4147-A177-3AD203B41FA5}">
                      <a16:colId xmlns:a16="http://schemas.microsoft.com/office/drawing/2014/main" val="20001"/>
                    </a:ext>
                  </a:extLst>
                </a:gridCol>
                <a:gridCol w="2231500">
                  <a:extLst>
                    <a:ext uri="{9D8B030D-6E8A-4147-A177-3AD203B41FA5}">
                      <a16:colId xmlns:a16="http://schemas.microsoft.com/office/drawing/2014/main" val="20002"/>
                    </a:ext>
                  </a:extLst>
                </a:gridCol>
                <a:gridCol w="2278375">
                  <a:extLst>
                    <a:ext uri="{9D8B030D-6E8A-4147-A177-3AD203B41FA5}">
                      <a16:colId xmlns:a16="http://schemas.microsoft.com/office/drawing/2014/main" val="20003"/>
                    </a:ext>
                  </a:extLst>
                </a:gridCol>
              </a:tblGrid>
              <a:tr h="633700">
                <a:tc>
                  <a:txBody>
                    <a:bodyPr/>
                    <a:lstStyle/>
                    <a:p>
                      <a:pPr marL="0" lvl="0" indent="0" algn="l" rtl="0">
                        <a:lnSpc>
                          <a:spcPct val="115000"/>
                        </a:lnSpc>
                        <a:spcBef>
                          <a:spcPts val="0"/>
                        </a:spcBef>
                        <a:spcAft>
                          <a:spcPts val="0"/>
                        </a:spcAft>
                        <a:buNone/>
                      </a:pPr>
                      <a:r>
                        <a:rPr lang="en-GB" sz="1600" b="1">
                          <a:solidFill>
                            <a:srgbClr val="FFFFFF"/>
                          </a:solidFill>
                        </a:rPr>
                        <a:t>Some results</a:t>
                      </a:r>
                      <a:endParaRPr sz="16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00000"/>
                    </a:solidFill>
                  </a:tcPr>
                </a:tc>
                <a:tc>
                  <a:txBody>
                    <a:bodyPr/>
                    <a:lstStyle/>
                    <a:p>
                      <a:pPr marL="0" lvl="0" indent="0" algn="l" rtl="0">
                        <a:lnSpc>
                          <a:spcPct val="115000"/>
                        </a:lnSpc>
                        <a:spcBef>
                          <a:spcPts val="0"/>
                        </a:spcBef>
                        <a:spcAft>
                          <a:spcPts val="0"/>
                        </a:spcAft>
                        <a:buNone/>
                      </a:pPr>
                      <a:r>
                        <a:rPr lang="en-GB" sz="1600" b="1">
                          <a:solidFill>
                            <a:srgbClr val="FFFFFF"/>
                          </a:solidFill>
                        </a:rPr>
                        <a:t>Regarding</a:t>
                      </a:r>
                      <a:endParaRPr sz="16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00000"/>
                    </a:solidFill>
                  </a:tcPr>
                </a:tc>
                <a:tc>
                  <a:txBody>
                    <a:bodyPr/>
                    <a:lstStyle/>
                    <a:p>
                      <a:pPr marL="0" lvl="0" indent="0" algn="l" rtl="0">
                        <a:lnSpc>
                          <a:spcPct val="115000"/>
                        </a:lnSpc>
                        <a:spcBef>
                          <a:spcPts val="0"/>
                        </a:spcBef>
                        <a:spcAft>
                          <a:spcPts val="0"/>
                        </a:spcAft>
                        <a:buNone/>
                      </a:pPr>
                      <a:r>
                        <a:rPr lang="en-GB" sz="1600" b="1">
                          <a:solidFill>
                            <a:srgbClr val="FFFFFF"/>
                          </a:solidFill>
                        </a:rPr>
                        <a:t>Who don’t we reach?</a:t>
                      </a:r>
                      <a:endParaRPr sz="16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00000"/>
                    </a:solidFill>
                  </a:tcPr>
                </a:tc>
                <a:tc>
                  <a:txBody>
                    <a:bodyPr/>
                    <a:lstStyle/>
                    <a:p>
                      <a:pPr marL="0" lvl="0" indent="0" algn="l" rtl="0">
                        <a:lnSpc>
                          <a:spcPct val="115000"/>
                        </a:lnSpc>
                        <a:spcBef>
                          <a:spcPts val="0"/>
                        </a:spcBef>
                        <a:spcAft>
                          <a:spcPts val="0"/>
                        </a:spcAft>
                        <a:buNone/>
                      </a:pPr>
                      <a:r>
                        <a:rPr lang="en-GB" sz="1600" b="1">
                          <a:solidFill>
                            <a:srgbClr val="FFFFFF"/>
                          </a:solidFill>
                        </a:rPr>
                        <a:t>What can we do to improve?</a:t>
                      </a:r>
                      <a:endParaRPr sz="16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00000"/>
                    </a:solidFill>
                  </a:tcPr>
                </a:tc>
                <a:extLst>
                  <a:ext uri="{0D108BD9-81ED-4DB2-BD59-A6C34878D82A}">
                    <a16:rowId xmlns:a16="http://schemas.microsoft.com/office/drawing/2014/main" val="10000"/>
                  </a:ext>
                </a:extLst>
              </a:tr>
              <a:tr h="905550">
                <a:tc>
                  <a:txBody>
                    <a:bodyPr/>
                    <a:lstStyle/>
                    <a:p>
                      <a:pPr marL="0" lvl="0" indent="0" algn="l" rtl="0">
                        <a:lnSpc>
                          <a:spcPct val="115000"/>
                        </a:lnSpc>
                        <a:spcBef>
                          <a:spcPts val="0"/>
                        </a:spcBef>
                        <a:spcAft>
                          <a:spcPts val="0"/>
                        </a:spcAft>
                        <a:buNone/>
                      </a:pPr>
                      <a:r>
                        <a:rPr lang="en-GB" sz="1600" b="1">
                          <a:solidFill>
                            <a:srgbClr val="FF0000"/>
                          </a:solidFill>
                        </a:rPr>
                        <a:t>A very powerful, rich network</a:t>
                      </a:r>
                      <a:endParaRPr sz="1600" b="1">
                        <a:solidFill>
                          <a:srgbClr val="FF00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Researchers, policy makers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 civil society, industry,</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Identify collaborative projects, co-creation</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extLst>
                  <a:ext uri="{0D108BD9-81ED-4DB2-BD59-A6C34878D82A}">
                    <a16:rowId xmlns:a16="http://schemas.microsoft.com/office/drawing/2014/main" val="10001"/>
                  </a:ext>
                </a:extLst>
              </a:tr>
              <a:tr h="1177425">
                <a:tc>
                  <a:txBody>
                    <a:bodyPr/>
                    <a:lstStyle/>
                    <a:p>
                      <a:pPr marL="0" lvl="0" indent="0" algn="l" rtl="0">
                        <a:lnSpc>
                          <a:spcPct val="115000"/>
                        </a:lnSpc>
                        <a:spcBef>
                          <a:spcPts val="0"/>
                        </a:spcBef>
                        <a:spcAft>
                          <a:spcPts val="0"/>
                        </a:spcAft>
                        <a:buNone/>
                      </a:pPr>
                      <a:r>
                        <a:rPr lang="en-GB" sz="1600" b="1">
                          <a:solidFill>
                            <a:srgbClr val="FF0000"/>
                          </a:solidFill>
                        </a:rPr>
                        <a:t>Knowledge exchange</a:t>
                      </a:r>
                      <a:endParaRPr sz="1600" b="1">
                        <a:solidFill>
                          <a:srgbClr val="FF00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Individual ENRESSH members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People in the broader research community</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Workshops, conferences at the local level on impact and impact pathways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extLst>
                  <a:ext uri="{0D108BD9-81ED-4DB2-BD59-A6C34878D82A}">
                    <a16:rowId xmlns:a16="http://schemas.microsoft.com/office/drawing/2014/main" val="10002"/>
                  </a:ext>
                </a:extLst>
              </a:tr>
              <a:tr h="1721125">
                <a:tc>
                  <a:txBody>
                    <a:bodyPr/>
                    <a:lstStyle/>
                    <a:p>
                      <a:pPr marL="0" lvl="0" indent="0" algn="l" rtl="0">
                        <a:lnSpc>
                          <a:spcPct val="115000"/>
                        </a:lnSpc>
                        <a:spcBef>
                          <a:spcPts val="0"/>
                        </a:spcBef>
                        <a:spcAft>
                          <a:spcPts val="0"/>
                        </a:spcAft>
                        <a:buNone/>
                      </a:pPr>
                      <a:r>
                        <a:rPr lang="en-GB" sz="1600" b="1">
                          <a:solidFill>
                            <a:srgbClr val="FF0000"/>
                          </a:solidFill>
                        </a:rPr>
                        <a:t>Tension between research goals and policy ambitions</a:t>
                      </a:r>
                      <a:endParaRPr sz="1600" b="1">
                        <a:solidFill>
                          <a:srgbClr val="FF00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National and local evaluation systems, knowledge about the great variation</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Those involved in research and evaluation policy (?)</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Communicate results on different national systems, strengthen connections between researchers and policy makers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extLst>
                  <a:ext uri="{0D108BD9-81ED-4DB2-BD59-A6C34878D82A}">
                    <a16:rowId xmlns:a16="http://schemas.microsoft.com/office/drawing/2014/main" val="10003"/>
                  </a:ext>
                </a:extLst>
              </a:tr>
              <a:tr h="905550">
                <a:tc>
                  <a:txBody>
                    <a:bodyPr/>
                    <a:lstStyle/>
                    <a:p>
                      <a:pPr marL="0" lvl="0" indent="0" algn="l" rtl="0">
                        <a:lnSpc>
                          <a:spcPct val="115000"/>
                        </a:lnSpc>
                        <a:spcBef>
                          <a:spcPts val="0"/>
                        </a:spcBef>
                        <a:spcAft>
                          <a:spcPts val="0"/>
                        </a:spcAft>
                        <a:buNone/>
                      </a:pPr>
                      <a:r>
                        <a:rPr lang="en-GB" sz="1600" b="1">
                          <a:solidFill>
                            <a:srgbClr val="FF0000"/>
                          </a:solidFill>
                        </a:rPr>
                        <a:t>Open science</a:t>
                      </a:r>
                      <a:endParaRPr sz="1600" b="1">
                        <a:solidFill>
                          <a:srgbClr val="FF00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Development of open science policy for SSH, or lack of policy for SSH</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Open science community</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tc>
                  <a:txBody>
                    <a:bodyPr/>
                    <a:lstStyle/>
                    <a:p>
                      <a:pPr marL="0" lvl="0" indent="0" algn="l" rtl="0">
                        <a:lnSpc>
                          <a:spcPct val="115000"/>
                        </a:lnSpc>
                        <a:spcBef>
                          <a:spcPts val="0"/>
                        </a:spcBef>
                        <a:spcAft>
                          <a:spcPts val="0"/>
                        </a:spcAft>
                        <a:buNone/>
                      </a:pPr>
                      <a:r>
                        <a:rPr lang="en-GB" sz="1600"/>
                        <a:t>Engage with SWG openscience and innovation</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7E7"/>
                    </a:solidFill>
                  </a:tcPr>
                </a:tc>
                <a:extLst>
                  <a:ext uri="{0D108BD9-81ED-4DB2-BD59-A6C34878D82A}">
                    <a16:rowId xmlns:a16="http://schemas.microsoft.com/office/drawing/2014/main" val="10004"/>
                  </a:ext>
                </a:extLst>
              </a:tr>
              <a:tr h="1177425">
                <a:tc>
                  <a:txBody>
                    <a:bodyPr/>
                    <a:lstStyle/>
                    <a:p>
                      <a:pPr marL="0" lvl="0" indent="0" algn="l" rtl="0">
                        <a:lnSpc>
                          <a:spcPct val="115000"/>
                        </a:lnSpc>
                        <a:spcBef>
                          <a:spcPts val="0"/>
                        </a:spcBef>
                        <a:spcAft>
                          <a:spcPts val="0"/>
                        </a:spcAft>
                        <a:buNone/>
                      </a:pPr>
                      <a:r>
                        <a:rPr lang="en-GB" sz="1600" b="1">
                          <a:solidFill>
                            <a:srgbClr val="FF0000"/>
                          </a:solidFill>
                        </a:rPr>
                        <a:t>Connection to Horizon Europe</a:t>
                      </a:r>
                      <a:endParaRPr sz="1600" b="1">
                        <a:solidFill>
                          <a:srgbClr val="FF00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SSH perspectives on impact, knowledge about ‘third mission’, mission oriented programs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Impact or transfer offices, those involved in impact strategy development </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tc>
                  <a:txBody>
                    <a:bodyPr/>
                    <a:lstStyle/>
                    <a:p>
                      <a:pPr marL="0" lvl="0" indent="0" algn="l" rtl="0">
                        <a:lnSpc>
                          <a:spcPct val="115000"/>
                        </a:lnSpc>
                        <a:spcBef>
                          <a:spcPts val="0"/>
                        </a:spcBef>
                        <a:spcAft>
                          <a:spcPts val="0"/>
                        </a:spcAft>
                        <a:buNone/>
                      </a:pPr>
                      <a:r>
                        <a:rPr lang="en-GB" sz="1600"/>
                        <a:t>Inform national and international networks, ENRESS dissemination days</a:t>
                      </a:r>
                      <a:endParaRPr sz="16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CBC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91"/>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GB" sz="3200" b="1">
                <a:solidFill>
                  <a:srgbClr val="FFFFFF"/>
                </a:solidFill>
              </a:rPr>
              <a:t>Connecting ENRESSH to stakeholders: </a:t>
            </a:r>
            <a:br>
              <a:rPr lang="en-GB" sz="3200" b="1">
                <a:solidFill>
                  <a:srgbClr val="FFFFFF"/>
                </a:solidFill>
              </a:rPr>
            </a:br>
            <a:r>
              <a:rPr lang="en-GB" sz="3200" b="1">
                <a:solidFill>
                  <a:srgbClr val="FFFFFF"/>
                </a:solidFill>
              </a:rPr>
              <a:t>4  discussion themes</a:t>
            </a:r>
            <a:endParaRPr/>
          </a:p>
        </p:txBody>
      </p:sp>
      <p:sp>
        <p:nvSpPr>
          <p:cNvPr id="1443" name="Google Shape;1443;p191"/>
          <p:cNvSpPr txBox="1"/>
          <p:nvPr/>
        </p:nvSpPr>
        <p:spPr>
          <a:xfrm>
            <a:off x="371150" y="2097750"/>
            <a:ext cx="8574000" cy="419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54545"/>
              </a:buClr>
              <a:buSzPts val="2000"/>
              <a:buAutoNum type="arabicPeriod"/>
            </a:pPr>
            <a:r>
              <a:rPr lang="en-GB" sz="2000">
                <a:solidFill>
                  <a:srgbClr val="454545"/>
                </a:solidFill>
              </a:rPr>
              <a:t>Break through the imitation game (STEM -&gt; SSH, west -&gt; east, Research universities -&gt; other universities) </a:t>
            </a:r>
            <a:endParaRPr sz="2000">
              <a:solidFill>
                <a:srgbClr val="454545"/>
              </a:solidFill>
            </a:endParaRPr>
          </a:p>
          <a:p>
            <a:pPr marL="457200" lvl="0" indent="-355600" algn="l" rtl="0">
              <a:lnSpc>
                <a:spcPct val="115000"/>
              </a:lnSpc>
              <a:spcBef>
                <a:spcPts val="1000"/>
              </a:spcBef>
              <a:spcAft>
                <a:spcPts val="0"/>
              </a:spcAft>
              <a:buClr>
                <a:srgbClr val="454545"/>
              </a:buClr>
              <a:buSzPts val="2000"/>
              <a:buAutoNum type="arabicPeriod"/>
            </a:pPr>
            <a:r>
              <a:rPr lang="en-GB" sz="2000">
                <a:solidFill>
                  <a:srgbClr val="454545"/>
                </a:solidFill>
              </a:rPr>
              <a:t>Ignite a cultural change: how do we get people to see the importance of SSH, how do we get SSH friendly /oriented evaluation systems</a:t>
            </a:r>
            <a:endParaRPr sz="2000">
              <a:solidFill>
                <a:srgbClr val="454545"/>
              </a:solidFill>
            </a:endParaRPr>
          </a:p>
          <a:p>
            <a:pPr marL="457200" lvl="0" indent="-355600" algn="l" rtl="0">
              <a:lnSpc>
                <a:spcPct val="115000"/>
              </a:lnSpc>
              <a:spcBef>
                <a:spcPts val="1000"/>
              </a:spcBef>
              <a:spcAft>
                <a:spcPts val="0"/>
              </a:spcAft>
              <a:buClr>
                <a:srgbClr val="454545"/>
              </a:buClr>
              <a:buSzPts val="2000"/>
              <a:buAutoNum type="arabicPeriod"/>
            </a:pPr>
            <a:r>
              <a:rPr lang="en-GB" sz="2000">
                <a:solidFill>
                  <a:srgbClr val="454545"/>
                </a:solidFill>
              </a:rPr>
              <a:t>Best practices regarding strategy how to communicate results (micro, meso and macro level results)</a:t>
            </a:r>
            <a:endParaRPr sz="2000">
              <a:solidFill>
                <a:srgbClr val="454545"/>
              </a:solidFill>
            </a:endParaRPr>
          </a:p>
          <a:p>
            <a:pPr marL="457200" lvl="0" indent="-355600" algn="l" rtl="0">
              <a:lnSpc>
                <a:spcPct val="115000"/>
              </a:lnSpc>
              <a:spcBef>
                <a:spcPts val="1000"/>
              </a:spcBef>
              <a:spcAft>
                <a:spcPts val="0"/>
              </a:spcAft>
              <a:buClr>
                <a:srgbClr val="454545"/>
              </a:buClr>
              <a:buSzPts val="2000"/>
              <a:buAutoNum type="arabicPeriod"/>
            </a:pPr>
            <a:r>
              <a:rPr lang="en-GB" sz="2000">
                <a:solidFill>
                  <a:srgbClr val="454545"/>
                </a:solidFill>
              </a:rPr>
              <a:t>Best practices regarding coalitions to take ENRESSH further after project ends (lobby organisations, professional organisations, institutions, etc.), both at the institutional, national, and international level</a:t>
            </a:r>
            <a:endParaRPr sz="2000">
              <a:solidFill>
                <a:srgbClr val="454545"/>
              </a:solidFill>
            </a:endParaRPr>
          </a:p>
          <a:p>
            <a:pPr marL="0" lvl="0" indent="0" algn="l" rtl="0">
              <a:lnSpc>
                <a:spcPct val="115000"/>
              </a:lnSpc>
              <a:spcBef>
                <a:spcPts val="1000"/>
              </a:spcBef>
              <a:spcAft>
                <a:spcPts val="0"/>
              </a:spcAft>
              <a:buClr>
                <a:schemeClr val="dk1"/>
              </a:buClr>
              <a:buSzPts val="1100"/>
              <a:buFont typeface="Arial"/>
              <a:buNone/>
            </a:pPr>
            <a:endParaRPr sz="2000">
              <a:solidFill>
                <a:schemeClr val="dk1"/>
              </a:solidFill>
            </a:endParaRPr>
          </a:p>
          <a:p>
            <a:pPr marL="0" lvl="0" indent="0" algn="l" rtl="0">
              <a:spcBef>
                <a:spcPts val="1000"/>
              </a:spcBef>
              <a:spcAft>
                <a:spcPts val="1000"/>
              </a:spcAft>
              <a:buNone/>
            </a:pPr>
            <a:endParaRPr sz="2000">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19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449" name="Google Shape;1449;p192"/>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8640"/>
              <a:buNone/>
            </a:pPr>
            <a:r>
              <a:rPr lang="en-GB" sz="9600"/>
              <a:t>AC</a:t>
            </a:r>
            <a:endParaRPr sz="9600" b="1"/>
          </a:p>
          <a:p>
            <a:pPr marL="0" lvl="0" indent="0" algn="l" rtl="0">
              <a:spcBef>
                <a:spcPts val="2000"/>
              </a:spcBef>
              <a:spcAft>
                <a:spcPts val="0"/>
              </a:spcAft>
              <a:buSzPts val="2160"/>
              <a:buNone/>
            </a:pPr>
            <a:endParaRPr/>
          </a:p>
        </p:txBody>
      </p:sp>
      <p:sp>
        <p:nvSpPr>
          <p:cNvPr id="1450" name="Google Shape;1450;p192"/>
          <p:cNvSpPr/>
          <p:nvPr/>
        </p:nvSpPr>
        <p:spPr>
          <a:xfrm>
            <a:off x="3520966" y="0"/>
            <a:ext cx="5623034" cy="6858000"/>
          </a:xfrm>
          <a:prstGeom prst="rect">
            <a:avLst/>
          </a:prstGeom>
          <a:solidFill>
            <a:schemeClr val="accent2"/>
          </a:solidFill>
          <a:ln w="25400" cap="flat" cmpd="sng">
            <a:solidFill>
              <a:srgbClr val="1D5C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a:solidFill>
                  <a:schemeClr val="lt1"/>
                </a:solidFill>
                <a:latin typeface="Calibri"/>
                <a:ea typeface="Calibri"/>
                <a:cs typeface="Calibri"/>
                <a:sym typeface="Calibri"/>
              </a:rPr>
              <a:t>SECOND DAY</a:t>
            </a: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Presentation for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the closing</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16h00</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1">
                <a:solidFill>
                  <a:schemeClr val="lt1"/>
                </a:solidFill>
                <a:latin typeface="Calibri"/>
                <a:ea typeface="Calibri"/>
                <a:cs typeface="Calibri"/>
                <a:sym typeface="Calibri"/>
              </a:rPr>
              <a:t>8</a:t>
            </a:r>
            <a:r>
              <a:rPr lang="en-GB" sz="4000" b="1" baseline="30000">
                <a:solidFill>
                  <a:schemeClr val="lt1"/>
                </a:solidFill>
                <a:latin typeface="Calibri"/>
                <a:ea typeface="Calibri"/>
                <a:cs typeface="Calibri"/>
                <a:sym typeface="Calibri"/>
              </a:rPr>
              <a:t>th</a:t>
            </a:r>
            <a:r>
              <a:rPr lang="en-GB" sz="4000" b="1">
                <a:solidFill>
                  <a:schemeClr val="lt1"/>
                </a:solidFill>
                <a:latin typeface="Calibri"/>
                <a:ea typeface="Calibri"/>
                <a:cs typeface="Calibri"/>
                <a:sym typeface="Calibri"/>
              </a:rPr>
              <a:t> of March 2019</a:t>
            </a:r>
            <a:endParaRPr/>
          </a:p>
        </p:txBody>
      </p:sp>
      <p:sp>
        <p:nvSpPr>
          <p:cNvPr id="1451" name="Google Shape;1451;p192"/>
          <p:cNvSpPr/>
          <p:nvPr/>
        </p:nvSpPr>
        <p:spPr>
          <a:xfrm>
            <a:off x="-1587" y="0"/>
            <a:ext cx="3544887" cy="6858000"/>
          </a:xfrm>
          <a:prstGeom prst="rect">
            <a:avLst/>
          </a:prstGeom>
          <a:gradFill>
            <a:gsLst>
              <a:gs pos="0">
                <a:srgbClr val="FF6B0E"/>
              </a:gs>
              <a:gs pos="100000">
                <a:schemeClr val="accent6"/>
              </a:gs>
            </a:gsLst>
            <a:lin ang="16200000" scaled="0"/>
          </a:gradFill>
          <a:ln>
            <a:noFill/>
          </a:ln>
          <a:effectLst>
            <a:outerShdw blurRad="50800" sx="104999" sy="104999"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400">
                <a:solidFill>
                  <a:schemeClr val="lt1"/>
                </a:solidFill>
                <a:latin typeface="Calibri"/>
                <a:ea typeface="Calibri"/>
                <a:cs typeface="Calibri"/>
                <a:sym typeface="Calibri"/>
              </a:rPr>
              <a:t>D</a:t>
            </a:r>
            <a:endParaRPr sz="30400" b="1">
              <a:solidFill>
                <a:schemeClr val="lt1"/>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93"/>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Autofit/>
          </a:bodyPr>
          <a:lstStyle/>
          <a:p>
            <a:pPr marL="0" lvl="0" indent="0" algn="l" rtl="0">
              <a:lnSpc>
                <a:spcPct val="109523"/>
              </a:lnSpc>
              <a:spcBef>
                <a:spcPts val="0"/>
              </a:spcBef>
              <a:spcAft>
                <a:spcPts val="0"/>
              </a:spcAft>
              <a:buClr>
                <a:schemeClr val="lt1"/>
              </a:buClr>
              <a:buSzPts val="4200"/>
              <a:buFont typeface="Corbel"/>
              <a:buNone/>
            </a:pPr>
            <a:r>
              <a:rPr lang="en-GB"/>
              <a:t>COST ACTION CA15137</a:t>
            </a:r>
            <a:endParaRPr/>
          </a:p>
        </p:txBody>
      </p:sp>
      <p:sp>
        <p:nvSpPr>
          <p:cNvPr id="1457" name="Google Shape;1457;p193"/>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20"/>
              <a:buNone/>
            </a:pPr>
            <a:r>
              <a:rPr lang="en-GB"/>
              <a:t>Closing, Podgorica, 7th of March 2019</a:t>
            </a:r>
            <a:endParaRPr/>
          </a:p>
        </p:txBody>
      </p:sp>
      <p:grpSp>
        <p:nvGrpSpPr>
          <p:cNvPr id="1458" name="Google Shape;1458;p193"/>
          <p:cNvGrpSpPr/>
          <p:nvPr/>
        </p:nvGrpSpPr>
        <p:grpSpPr>
          <a:xfrm>
            <a:off x="476205" y="2467605"/>
            <a:ext cx="8395652" cy="3519360"/>
            <a:chOff x="0" y="177"/>
            <a:chExt cx="8395652" cy="3519360"/>
          </a:xfrm>
        </p:grpSpPr>
        <p:sp>
          <p:nvSpPr>
            <p:cNvPr id="1459" name="Google Shape;1459;p193"/>
            <p:cNvSpPr/>
            <p:nvPr/>
          </p:nvSpPr>
          <p:spPr>
            <a:xfrm>
              <a:off x="0" y="177"/>
              <a:ext cx="8395652" cy="3519360"/>
            </a:xfrm>
            <a:prstGeom prst="roundRect">
              <a:avLst>
                <a:gd name="adj" fmla="val 16667"/>
              </a:avLst>
            </a:prstGeom>
            <a:gradFill>
              <a:gsLst>
                <a:gs pos="0">
                  <a:srgbClr val="842727"/>
                </a:gs>
                <a:gs pos="100000">
                  <a:srgbClr val="A00000"/>
                </a:gs>
              </a:gsLst>
              <a:lin ang="16200000" scaled="0"/>
            </a:gradFill>
            <a:ln>
              <a:noFill/>
            </a:ln>
            <a:effectLst>
              <a:outerShdw blurRad="38100" dist="25400" dir="6600000" sx="101000" sy="101000" rotWithShape="0">
                <a:srgbClr val="000000">
                  <a:alpha val="7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3"/>
            <p:cNvSpPr txBox="1"/>
            <p:nvPr/>
          </p:nvSpPr>
          <p:spPr>
            <a:xfrm>
              <a:off x="171801" y="171978"/>
              <a:ext cx="8052050" cy="3175758"/>
            </a:xfrm>
            <a:prstGeom prst="rect">
              <a:avLst/>
            </a:prstGeom>
            <a:noFill/>
            <a:ln>
              <a:noFill/>
            </a:ln>
          </p:spPr>
          <p:txBody>
            <a:bodyPr spcFirstLastPara="1" wrap="square" lIns="243825" tIns="243825" rIns="243825" bIns="243825" anchor="ctr" anchorCtr="0">
              <a:noAutofit/>
            </a:bodyPr>
            <a:lstStyle/>
            <a:p>
              <a:pPr marL="0" marR="0" lvl="0" indent="0" algn="ctr" rtl="0">
                <a:lnSpc>
                  <a:spcPct val="90000"/>
                </a:lnSpc>
                <a:spcBef>
                  <a:spcPts val="0"/>
                </a:spcBef>
                <a:spcAft>
                  <a:spcPts val="0"/>
                </a:spcAft>
                <a:buClr>
                  <a:schemeClr val="lt1"/>
                </a:buClr>
                <a:buSzPts val="6400"/>
                <a:buFont typeface="Calibri"/>
                <a:buNone/>
              </a:pPr>
              <a:r>
                <a:rPr lang="en-GB" sz="6400">
                  <a:solidFill>
                    <a:schemeClr val="lt1"/>
                  </a:solidFill>
                  <a:latin typeface="Calibri"/>
                  <a:ea typeface="Calibri"/>
                  <a:cs typeface="Calibri"/>
                  <a:sym typeface="Calibri"/>
                </a:rPr>
                <a:t>European Network for Research Evaluation in the SSH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3780"/>
              <a:buFont typeface="Corbel"/>
              <a:buNone/>
            </a:pPr>
            <a:r>
              <a:rPr lang="en-GB" sz="3780"/>
              <a:t>Three and two-country </a:t>
            </a:r>
            <a:br>
              <a:rPr lang="en-GB" sz="3780"/>
            </a:br>
            <a:r>
              <a:rPr lang="en-GB" sz="3780"/>
              <a:t>rules for publications </a:t>
            </a:r>
            <a:endParaRPr/>
          </a:p>
        </p:txBody>
      </p:sp>
      <p:sp>
        <p:nvSpPr>
          <p:cNvPr id="575" name="Google Shape;575;p61"/>
          <p:cNvSpPr txBox="1"/>
          <p:nvPr/>
        </p:nvSpPr>
        <p:spPr>
          <a:xfrm>
            <a:off x="345200" y="2140250"/>
            <a:ext cx="8480400" cy="41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Calibri"/>
                <a:ea typeface="Calibri"/>
                <a:cs typeface="Calibri"/>
                <a:sym typeface="Calibri"/>
              </a:rPr>
              <a:t>ENRESSH Deliverables 	</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1) Direct result of work performed by the action</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2) Participants from </a:t>
            </a:r>
            <a:r>
              <a:rPr lang="en-GB" sz="2400" b="1">
                <a:latin typeface="Calibri"/>
                <a:ea typeface="Calibri"/>
                <a:cs typeface="Calibri"/>
                <a:sym typeface="Calibri"/>
              </a:rPr>
              <a:t>THREE </a:t>
            </a:r>
            <a:r>
              <a:rPr lang="en-GB" sz="2400">
                <a:latin typeface="Calibri"/>
                <a:ea typeface="Calibri"/>
                <a:cs typeface="Calibri"/>
                <a:sym typeface="Calibri"/>
              </a:rPr>
              <a:t>different participating COST countries</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3) Preferably published as Open Access publications</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4) </a:t>
            </a:r>
            <a:r>
              <a:rPr lang="en-GB" sz="2400" u="sng">
                <a:solidFill>
                  <a:schemeClr val="hlink"/>
                </a:solidFill>
                <a:latin typeface="Calibri"/>
                <a:ea typeface="Calibri"/>
                <a:cs typeface="Calibri"/>
                <a:sym typeface="Calibri"/>
                <a:hlinkClick r:id="rId3"/>
              </a:rPr>
              <a:t>https://enressh.eu/links_and_literature/enressh-deliverables/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ENRESSH Outputs 	</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1) Participants from </a:t>
            </a:r>
            <a:r>
              <a:rPr lang="en-GB" sz="2400" b="1">
                <a:latin typeface="Calibri"/>
                <a:ea typeface="Calibri"/>
                <a:cs typeface="Calibri"/>
                <a:sym typeface="Calibri"/>
              </a:rPr>
              <a:t>TWO</a:t>
            </a:r>
            <a:r>
              <a:rPr lang="en-GB" sz="2400">
                <a:latin typeface="Calibri"/>
                <a:ea typeface="Calibri"/>
                <a:cs typeface="Calibri"/>
                <a:sym typeface="Calibri"/>
              </a:rPr>
              <a:t> different participating COST countries</a:t>
            </a: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2) </a:t>
            </a:r>
            <a:r>
              <a:rPr lang="en-GB" sz="2400" u="sng">
                <a:solidFill>
                  <a:schemeClr val="hlink"/>
                </a:solidFill>
                <a:latin typeface="Calibri"/>
                <a:ea typeface="Calibri"/>
                <a:cs typeface="Calibri"/>
                <a:sym typeface="Calibri"/>
                <a:hlinkClick r:id="rId4"/>
              </a:rPr>
              <a:t>https://enressh.eu/links_and_literature/enressh-publications/</a:t>
            </a:r>
            <a:r>
              <a:rPr lang="en-GB" sz="2400">
                <a:latin typeface="Calibri"/>
                <a:ea typeface="Calibri"/>
                <a:cs typeface="Calibri"/>
                <a:sym typeface="Calibri"/>
              </a:rPr>
              <a:t> </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Please, inform me (</a:t>
            </a:r>
            <a:r>
              <a:rPr lang="en-GB" sz="2400" u="sng">
                <a:solidFill>
                  <a:schemeClr val="hlink"/>
                </a:solidFill>
                <a:latin typeface="Calibri"/>
                <a:ea typeface="Calibri"/>
                <a:cs typeface="Calibri"/>
                <a:sym typeface="Calibri"/>
                <a:hlinkClick r:id="rId5"/>
              </a:rPr>
              <a:t>stefan.dejong@manchester.ac.uk</a:t>
            </a:r>
            <a:r>
              <a:rPr lang="en-GB" sz="2400">
                <a:latin typeface="Calibri"/>
                <a:ea typeface="Calibri"/>
                <a:cs typeface="Calibri"/>
                <a:sym typeface="Calibri"/>
              </a:rPr>
              <a:t>) about deliverables and outputs!</a:t>
            </a: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Dissemination matters</a:t>
            </a:r>
            <a:endParaRPr/>
          </a:p>
        </p:txBody>
      </p:sp>
      <p:sp>
        <p:nvSpPr>
          <p:cNvPr id="581" name="Google Shape;581;p62"/>
          <p:cNvSpPr txBox="1">
            <a:spLocks noGrp="1"/>
          </p:cNvSpPr>
          <p:nvPr>
            <p:ph type="body" idx="1"/>
          </p:nvPr>
        </p:nvSpPr>
        <p:spPr>
          <a:xfrm>
            <a:off x="1168756" y="2482400"/>
            <a:ext cx="3522600" cy="399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Ongoing</a:t>
            </a:r>
            <a:endParaRPr b="1"/>
          </a:p>
          <a:p>
            <a:pPr marL="0" lvl="0" indent="0" algn="l" rtl="0">
              <a:spcBef>
                <a:spcPts val="0"/>
              </a:spcBef>
              <a:spcAft>
                <a:spcPts val="0"/>
              </a:spcAft>
              <a:buNone/>
            </a:pPr>
            <a:endParaRPr/>
          </a:p>
          <a:p>
            <a:pPr marL="454025" lvl="0" indent="-454025" algn="l" rtl="0">
              <a:spcBef>
                <a:spcPts val="0"/>
              </a:spcBef>
              <a:spcAft>
                <a:spcPts val="0"/>
              </a:spcAft>
              <a:buSzPts val="2160"/>
              <a:buChar char="↗"/>
            </a:pPr>
            <a:r>
              <a:rPr lang="en-GB"/>
              <a:t>Policy brief</a:t>
            </a:r>
            <a:endParaRPr/>
          </a:p>
          <a:p>
            <a:pPr marL="454025" lvl="0" indent="-454025" algn="l" rtl="0">
              <a:spcBef>
                <a:spcPts val="2000"/>
              </a:spcBef>
              <a:spcAft>
                <a:spcPts val="0"/>
              </a:spcAft>
              <a:buSzPts val="2160"/>
              <a:buChar char="↗"/>
            </a:pPr>
            <a:r>
              <a:rPr lang="en-GB"/>
              <a:t>Newsletter</a:t>
            </a:r>
            <a:endParaRPr/>
          </a:p>
          <a:p>
            <a:pPr marL="454025" lvl="0" indent="-419735" algn="l" rtl="0">
              <a:spcBef>
                <a:spcPts val="2000"/>
              </a:spcBef>
              <a:spcAft>
                <a:spcPts val="0"/>
              </a:spcAft>
              <a:buSzPts val="1620"/>
              <a:buChar char="↗"/>
            </a:pPr>
            <a:r>
              <a:rPr lang="en-GB"/>
              <a:t>Zotero</a:t>
            </a:r>
            <a:endParaRPr/>
          </a:p>
          <a:p>
            <a:pPr marL="454025" lvl="0" indent="-419735" algn="l" rtl="0">
              <a:spcBef>
                <a:spcPts val="2000"/>
              </a:spcBef>
              <a:spcAft>
                <a:spcPts val="0"/>
              </a:spcAft>
              <a:buSzPts val="1620"/>
              <a:buChar char="↗"/>
            </a:pPr>
            <a:r>
              <a:rPr lang="en-GB"/>
              <a:t>List of Institutions</a:t>
            </a:r>
            <a:endParaRPr/>
          </a:p>
          <a:p>
            <a:pPr marL="0" lvl="0" indent="0" algn="l" rtl="0">
              <a:spcBef>
                <a:spcPts val="2000"/>
              </a:spcBef>
              <a:spcAft>
                <a:spcPts val="0"/>
              </a:spcAft>
              <a:buNone/>
            </a:pPr>
            <a:endParaRPr/>
          </a:p>
        </p:txBody>
      </p:sp>
      <p:sp>
        <p:nvSpPr>
          <p:cNvPr id="582" name="Google Shape;582;p62"/>
          <p:cNvSpPr txBox="1">
            <a:spLocks noGrp="1"/>
          </p:cNvSpPr>
          <p:nvPr>
            <p:ph type="body" idx="1"/>
          </p:nvPr>
        </p:nvSpPr>
        <p:spPr>
          <a:xfrm>
            <a:off x="4883356" y="2482400"/>
            <a:ext cx="3522600" cy="399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Final year</a:t>
            </a:r>
            <a:endParaRPr b="1"/>
          </a:p>
          <a:p>
            <a:pPr marL="454025" lvl="0" indent="-419735" algn="l" rtl="0">
              <a:spcBef>
                <a:spcPts val="2000"/>
              </a:spcBef>
              <a:spcAft>
                <a:spcPts val="0"/>
              </a:spcAft>
              <a:buSzPts val="1620"/>
              <a:buChar char="↗"/>
            </a:pPr>
            <a:r>
              <a:rPr lang="en-GB"/>
              <a:t>Messages &amp; Stakeholders</a:t>
            </a:r>
            <a:endParaRPr/>
          </a:p>
          <a:p>
            <a:pPr marL="454025" lvl="0" indent="-419735" algn="l" rtl="0">
              <a:spcBef>
                <a:spcPts val="2000"/>
              </a:spcBef>
              <a:spcAft>
                <a:spcPts val="0"/>
              </a:spcAft>
              <a:buSzPts val="1620"/>
              <a:buChar char="↗"/>
            </a:pPr>
            <a:r>
              <a:rPr lang="en-GB"/>
              <a:t>#SSHEvaluation</a:t>
            </a:r>
            <a:endParaRPr/>
          </a:p>
          <a:p>
            <a:pPr marL="454025" lvl="0" indent="-419735" algn="l" rtl="0">
              <a:spcBef>
                <a:spcPts val="2000"/>
              </a:spcBef>
              <a:spcAft>
                <a:spcPts val="0"/>
              </a:spcAft>
              <a:buSzPts val="1620"/>
              <a:buChar char="↗"/>
            </a:pPr>
            <a:r>
              <a:rPr lang="en-GB"/>
              <a:t>WG Dissemination coordinators</a:t>
            </a:r>
            <a:endParaRPr/>
          </a:p>
          <a:p>
            <a:pPr marL="454025" lvl="0" indent="-419735" algn="l" rtl="0">
              <a:spcBef>
                <a:spcPts val="2000"/>
              </a:spcBef>
              <a:spcAft>
                <a:spcPts val="0"/>
              </a:spcAft>
              <a:buSzPts val="1620"/>
              <a:buChar char="↗"/>
            </a:pPr>
            <a:r>
              <a:rPr lang="en-GB"/>
              <a:t>Expert Panel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588" name="Google Shape;588;p6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589" name="Google Shape;589;p6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STSMs</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Mimi Urbanc</a:t>
            </a:r>
            <a:endParaRPr sz="30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STSM</a:t>
            </a:r>
            <a:endParaRPr/>
          </a:p>
        </p:txBody>
      </p:sp>
      <p:sp>
        <p:nvSpPr>
          <p:cNvPr id="595" name="Google Shape;595;p64"/>
          <p:cNvSpPr txBox="1">
            <a:spLocks noGrp="1"/>
          </p:cNvSpPr>
          <p:nvPr>
            <p:ph type="body" idx="1"/>
          </p:nvPr>
        </p:nvSpPr>
        <p:spPr>
          <a:xfrm>
            <a:off x="453571" y="2133600"/>
            <a:ext cx="8404679" cy="472440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b="1"/>
              <a:t>3 calls  were published: </a:t>
            </a:r>
            <a:endParaRPr/>
          </a:p>
          <a:p>
            <a:pPr marL="454025" lvl="0" indent="-454025" algn="l" rtl="0">
              <a:spcBef>
                <a:spcPts val="2000"/>
              </a:spcBef>
              <a:spcAft>
                <a:spcPts val="0"/>
              </a:spcAft>
              <a:buSzPts val="2160"/>
              <a:buChar char="↗"/>
            </a:pPr>
            <a:r>
              <a:rPr lang="en-GB" b="1"/>
              <a:t>WP1</a:t>
            </a:r>
            <a:r>
              <a:rPr lang="en-GB"/>
              <a:t>: 4 topics called, </a:t>
            </a:r>
            <a:r>
              <a:rPr lang="en-GB" b="1"/>
              <a:t>3 STSMs granted; </a:t>
            </a:r>
            <a:endParaRPr b="1"/>
          </a:p>
          <a:p>
            <a:pPr marL="454025" lvl="0" indent="-454025" algn="l" rtl="0">
              <a:spcBef>
                <a:spcPts val="2000"/>
              </a:spcBef>
              <a:spcAft>
                <a:spcPts val="0"/>
              </a:spcAft>
              <a:buSzPts val="2160"/>
              <a:buChar char="↗"/>
            </a:pPr>
            <a:r>
              <a:rPr lang="en-GB" b="1"/>
              <a:t>WP2</a:t>
            </a:r>
            <a:r>
              <a:rPr lang="en-GB"/>
              <a:t>: 7 topics called, </a:t>
            </a:r>
            <a:r>
              <a:rPr lang="en-GB" b="1"/>
              <a:t>7 STSMs granted;</a:t>
            </a:r>
            <a:endParaRPr b="1"/>
          </a:p>
          <a:p>
            <a:pPr marL="454025" lvl="0" indent="-454025" algn="l" rtl="0">
              <a:spcBef>
                <a:spcPts val="2000"/>
              </a:spcBef>
              <a:spcAft>
                <a:spcPts val="0"/>
              </a:spcAft>
              <a:buSzPts val="2160"/>
              <a:buChar char="↗"/>
            </a:pPr>
            <a:r>
              <a:rPr lang="en-GB" b="1"/>
              <a:t>WP3</a:t>
            </a:r>
            <a:r>
              <a:rPr lang="en-GB"/>
              <a:t>: 6 topics called,</a:t>
            </a:r>
            <a:r>
              <a:rPr lang="en-GB" b="1"/>
              <a:t> 6 STSMs granted;</a:t>
            </a:r>
            <a:endParaRPr/>
          </a:p>
          <a:p>
            <a:pPr marL="454025" lvl="0" indent="-454025" algn="l" rtl="0">
              <a:spcBef>
                <a:spcPts val="2000"/>
              </a:spcBef>
              <a:spcAft>
                <a:spcPts val="0"/>
              </a:spcAft>
              <a:buSzPts val="2160"/>
              <a:buChar char="↗"/>
            </a:pPr>
            <a:r>
              <a:rPr lang="en-GB" b="1"/>
              <a:t>ECI: </a:t>
            </a:r>
            <a:r>
              <a:rPr lang="en-GB"/>
              <a:t>1 topic called, </a:t>
            </a:r>
            <a:r>
              <a:rPr lang="en-GB" b="1"/>
              <a:t>1 STSM granted</a:t>
            </a:r>
            <a:r>
              <a:rPr lang="en-GB"/>
              <a:t>.</a:t>
            </a:r>
            <a:endParaRPr/>
          </a:p>
          <a:p>
            <a:pPr marL="454025" lvl="0" indent="-316865" algn="l" rtl="0">
              <a:spcBef>
                <a:spcPts val="2000"/>
              </a:spcBef>
              <a:spcAft>
                <a:spcPts val="0"/>
              </a:spcAft>
              <a:buSzPts val="2160"/>
              <a:buNone/>
            </a:pPr>
            <a:endParaRPr b="1"/>
          </a:p>
          <a:p>
            <a:pPr marL="454025" lvl="0" indent="-316865" algn="l" rtl="0">
              <a:spcBef>
                <a:spcPts val="2000"/>
              </a:spcBef>
              <a:spcAft>
                <a:spcPts val="0"/>
              </a:spcAft>
              <a:buSzPts val="2160"/>
              <a:buNone/>
            </a:pPr>
            <a:r>
              <a:rPr lang="en-GB" b="1"/>
              <a:t>All together 17 STSMS granted: 15 visiting scholars, 8 host researcher.</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5"/>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GB"/>
              <a:t>STSM mobility directions</a:t>
            </a:r>
            <a:endParaRPr/>
          </a:p>
        </p:txBody>
      </p:sp>
      <p:pic>
        <p:nvPicPr>
          <p:cNvPr id="602" name="Google Shape;602;p65"/>
          <p:cNvPicPr preferRelativeResize="0"/>
          <p:nvPr/>
        </p:nvPicPr>
        <p:blipFill>
          <a:blip r:embed="rId3">
            <a:alphaModFix/>
          </a:blip>
          <a:stretch>
            <a:fillRect/>
          </a:stretch>
        </p:blipFill>
        <p:spPr>
          <a:xfrm>
            <a:off x="1378300" y="1741707"/>
            <a:ext cx="6272454" cy="4955019"/>
          </a:xfrm>
          <a:prstGeom prst="rect">
            <a:avLst/>
          </a:prstGeom>
          <a:noFill/>
          <a:ln>
            <a:noFill/>
          </a:ln>
        </p:spPr>
      </p:pic>
      <p:sp>
        <p:nvSpPr>
          <p:cNvPr id="603" name="Google Shape;603;p65"/>
          <p:cNvSpPr/>
          <p:nvPr/>
        </p:nvSpPr>
        <p:spPr>
          <a:xfrm>
            <a:off x="6614275" y="1863000"/>
            <a:ext cx="2400300" cy="156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to FI, NO</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to UK, BE, NL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to CH</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to other places</a:t>
            </a:r>
            <a:endParaRPr/>
          </a:p>
        </p:txBody>
      </p:sp>
      <p:pic>
        <p:nvPicPr>
          <p:cNvPr id="604" name="Google Shape;604;p65"/>
          <p:cNvPicPr preferRelativeResize="0"/>
          <p:nvPr/>
        </p:nvPicPr>
        <p:blipFill>
          <a:blip r:embed="rId4">
            <a:alphaModFix/>
          </a:blip>
          <a:stretch>
            <a:fillRect/>
          </a:stretch>
        </p:blipFill>
        <p:spPr>
          <a:xfrm>
            <a:off x="6712925" y="2079382"/>
            <a:ext cx="381000" cy="180975"/>
          </a:xfrm>
          <a:prstGeom prst="rect">
            <a:avLst/>
          </a:prstGeom>
          <a:noFill/>
          <a:ln>
            <a:noFill/>
          </a:ln>
        </p:spPr>
      </p:pic>
      <p:pic>
        <p:nvPicPr>
          <p:cNvPr id="605" name="Google Shape;605;p65"/>
          <p:cNvPicPr preferRelativeResize="0"/>
          <p:nvPr/>
        </p:nvPicPr>
        <p:blipFill>
          <a:blip r:embed="rId5">
            <a:alphaModFix/>
          </a:blip>
          <a:stretch>
            <a:fillRect/>
          </a:stretch>
        </p:blipFill>
        <p:spPr>
          <a:xfrm>
            <a:off x="6712925" y="2455182"/>
            <a:ext cx="381000" cy="180975"/>
          </a:xfrm>
          <a:prstGeom prst="rect">
            <a:avLst/>
          </a:prstGeom>
          <a:noFill/>
          <a:ln>
            <a:noFill/>
          </a:ln>
        </p:spPr>
      </p:pic>
      <p:pic>
        <p:nvPicPr>
          <p:cNvPr id="606" name="Google Shape;606;p65"/>
          <p:cNvPicPr preferRelativeResize="0"/>
          <p:nvPr/>
        </p:nvPicPr>
        <p:blipFill>
          <a:blip r:embed="rId6">
            <a:alphaModFix/>
          </a:blip>
          <a:stretch>
            <a:fillRect/>
          </a:stretch>
        </p:blipFill>
        <p:spPr>
          <a:xfrm>
            <a:off x="6712925" y="2741557"/>
            <a:ext cx="381000" cy="180975"/>
          </a:xfrm>
          <a:prstGeom prst="rect">
            <a:avLst/>
          </a:prstGeom>
          <a:noFill/>
          <a:ln>
            <a:noFill/>
          </a:ln>
        </p:spPr>
      </p:pic>
      <p:pic>
        <p:nvPicPr>
          <p:cNvPr id="607" name="Google Shape;607;p65"/>
          <p:cNvPicPr preferRelativeResize="0"/>
          <p:nvPr/>
        </p:nvPicPr>
        <p:blipFill>
          <a:blip r:embed="rId7">
            <a:alphaModFix/>
          </a:blip>
          <a:stretch>
            <a:fillRect/>
          </a:stretch>
        </p:blipFill>
        <p:spPr>
          <a:xfrm>
            <a:off x="6717688" y="3027932"/>
            <a:ext cx="371475" cy="16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8"/>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Autofit/>
          </a:bodyPr>
          <a:lstStyle/>
          <a:p>
            <a:pPr marL="0" lvl="0" indent="0" algn="l" rtl="0">
              <a:lnSpc>
                <a:spcPct val="109523"/>
              </a:lnSpc>
              <a:spcBef>
                <a:spcPts val="0"/>
              </a:spcBef>
              <a:spcAft>
                <a:spcPts val="0"/>
              </a:spcAft>
              <a:buClr>
                <a:schemeClr val="lt1"/>
              </a:buClr>
              <a:buSzPts val="4200"/>
              <a:buFont typeface="Corbel"/>
              <a:buNone/>
            </a:pPr>
            <a:r>
              <a:rPr lang="en-GB"/>
              <a:t>COST ACTION CA15137</a:t>
            </a:r>
            <a:endParaRPr/>
          </a:p>
        </p:txBody>
      </p:sp>
      <p:sp>
        <p:nvSpPr>
          <p:cNvPr id="487" name="Google Shape;487;p48"/>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20"/>
              <a:buNone/>
            </a:pPr>
            <a:r>
              <a:rPr lang="en-GB"/>
              <a:t>Opening, Podgorica, 7th of March 2019</a:t>
            </a:r>
            <a:endParaRPr/>
          </a:p>
        </p:txBody>
      </p:sp>
      <p:grpSp>
        <p:nvGrpSpPr>
          <p:cNvPr id="488" name="Google Shape;488;p48"/>
          <p:cNvGrpSpPr/>
          <p:nvPr/>
        </p:nvGrpSpPr>
        <p:grpSpPr>
          <a:xfrm>
            <a:off x="476205" y="2467605"/>
            <a:ext cx="8395652" cy="3519360"/>
            <a:chOff x="0" y="177"/>
            <a:chExt cx="8395652" cy="3519360"/>
          </a:xfrm>
        </p:grpSpPr>
        <p:sp>
          <p:nvSpPr>
            <p:cNvPr id="489" name="Google Shape;489;p48"/>
            <p:cNvSpPr/>
            <p:nvPr/>
          </p:nvSpPr>
          <p:spPr>
            <a:xfrm>
              <a:off x="0" y="177"/>
              <a:ext cx="8395652" cy="3519360"/>
            </a:xfrm>
            <a:prstGeom prst="roundRect">
              <a:avLst>
                <a:gd name="adj" fmla="val 16667"/>
              </a:avLst>
            </a:prstGeom>
            <a:gradFill>
              <a:gsLst>
                <a:gs pos="0">
                  <a:srgbClr val="842727"/>
                </a:gs>
                <a:gs pos="100000">
                  <a:srgbClr val="A00000"/>
                </a:gs>
              </a:gsLst>
              <a:lin ang="16200000" scaled="0"/>
            </a:gradFill>
            <a:ln>
              <a:noFill/>
            </a:ln>
            <a:effectLst>
              <a:outerShdw blurRad="38100" dist="25400" dir="6600000" sx="101000" sy="101000" rotWithShape="0">
                <a:srgbClr val="000000">
                  <a:alpha val="7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txBox="1"/>
            <p:nvPr/>
          </p:nvSpPr>
          <p:spPr>
            <a:xfrm>
              <a:off x="171801" y="171978"/>
              <a:ext cx="8052050" cy="3175758"/>
            </a:xfrm>
            <a:prstGeom prst="rect">
              <a:avLst/>
            </a:prstGeom>
            <a:noFill/>
            <a:ln>
              <a:noFill/>
            </a:ln>
          </p:spPr>
          <p:txBody>
            <a:bodyPr spcFirstLastPara="1" wrap="square" lIns="243825" tIns="243825" rIns="243825" bIns="243825" anchor="ctr" anchorCtr="0">
              <a:noAutofit/>
            </a:bodyPr>
            <a:lstStyle/>
            <a:p>
              <a:pPr marL="0" marR="0" lvl="0" indent="0" algn="ctr" rtl="0">
                <a:lnSpc>
                  <a:spcPct val="90000"/>
                </a:lnSpc>
                <a:spcBef>
                  <a:spcPts val="0"/>
                </a:spcBef>
                <a:spcAft>
                  <a:spcPts val="0"/>
                </a:spcAft>
                <a:buClr>
                  <a:schemeClr val="lt1"/>
                </a:buClr>
                <a:buSzPts val="6400"/>
                <a:buFont typeface="Calibri"/>
                <a:buNone/>
              </a:pPr>
              <a:r>
                <a:rPr lang="en-GB" sz="6400">
                  <a:solidFill>
                    <a:schemeClr val="lt1"/>
                  </a:solidFill>
                  <a:latin typeface="Calibri"/>
                  <a:ea typeface="Calibri"/>
                  <a:cs typeface="Calibri"/>
                  <a:sym typeface="Calibri"/>
                </a:rPr>
                <a:t>European Network for Research Evaluation in the SSH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WP1, Lendák-Kabók</a:t>
            </a:r>
            <a:endParaRPr/>
          </a:p>
        </p:txBody>
      </p:sp>
      <p:sp>
        <p:nvSpPr>
          <p:cNvPr id="613" name="Google Shape;613;p66"/>
          <p:cNvSpPr txBox="1">
            <a:spLocks noGrp="1"/>
          </p:cNvSpPr>
          <p:nvPr>
            <p:ph type="body" idx="1"/>
          </p:nvPr>
        </p:nvSpPr>
        <p:spPr>
          <a:xfrm>
            <a:off x="453571" y="2133600"/>
            <a:ext cx="8404679"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Karolina Lendák – Kabók</a:t>
            </a:r>
            <a:r>
              <a:rPr lang="en-GB">
                <a:solidFill>
                  <a:schemeClr val="dk1"/>
                </a:solidFill>
              </a:rPr>
              <a:t>, Uni Novi Sad, RS; Host: Michael Ochsner, FORS, CH;</a:t>
            </a:r>
            <a:endParaRPr>
              <a:solidFill>
                <a:schemeClr val="dk1"/>
              </a:solidFill>
            </a:endParaRPr>
          </a:p>
          <a:p>
            <a:pPr marL="0" lvl="0" indent="0" algn="l" rtl="0">
              <a:spcBef>
                <a:spcPts val="0"/>
              </a:spcBef>
              <a:spcAft>
                <a:spcPts val="0"/>
              </a:spcAft>
              <a:buSzPts val="1100"/>
              <a:buNone/>
            </a:pPr>
            <a:r>
              <a:rPr lang="en-GB">
                <a:solidFill>
                  <a:schemeClr val="dk1"/>
                </a:solidFill>
              </a:rPr>
              <a:t> </a:t>
            </a:r>
            <a:r>
              <a:rPr lang="en-GB" sz="1000">
                <a:solidFill>
                  <a:schemeClr val="dk1"/>
                </a:solidFill>
              </a:rPr>
              <a:t>  </a:t>
            </a:r>
            <a:endParaRPr sz="1000">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Main aims</a:t>
            </a:r>
            <a:r>
              <a:rPr lang="en-GB">
                <a:solidFill>
                  <a:schemeClr val="dk1"/>
                </a:solidFill>
              </a:rPr>
              <a:t>: finalize the development of a standardized questionnaire for SIG ECI, development of a concept for the fieldwork for the international survey;</a:t>
            </a:r>
            <a:endParaRPr>
              <a:solidFill>
                <a:schemeClr val="dk1"/>
              </a:solidFill>
            </a:endParaRPr>
          </a:p>
          <a:p>
            <a:pPr marL="0" lvl="0" indent="0" algn="just" rtl="0">
              <a:lnSpc>
                <a:spcPct val="115000"/>
              </a:lnSpc>
              <a:spcBef>
                <a:spcPts val="0"/>
              </a:spcBef>
              <a:spcAft>
                <a:spcPts val="0"/>
              </a:spcAft>
              <a:buSzPts val="1100"/>
              <a:buNone/>
            </a:pPr>
            <a:r>
              <a:rPr lang="en-GB" sz="1000">
                <a:solidFill>
                  <a:schemeClr val="dk1"/>
                </a:solidFill>
              </a:rPr>
              <a:t> </a:t>
            </a:r>
            <a:endParaRPr sz="10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b="1">
                <a:solidFill>
                  <a:schemeClr val="dk1"/>
                </a:solidFill>
              </a:rPr>
              <a:t>Main activity</a:t>
            </a:r>
            <a:r>
              <a:rPr lang="en-GB">
                <a:solidFill>
                  <a:schemeClr val="dk1"/>
                </a:solidFill>
              </a:rPr>
              <a:t>: The formulation of the questions, formulation of the fieldwork for the questionnaire;</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0" lvl="0" indent="0" algn="just" rtl="0">
              <a:lnSpc>
                <a:spcPct val="115000"/>
              </a:lnSpc>
              <a:spcBef>
                <a:spcPts val="0"/>
              </a:spcBef>
              <a:spcAft>
                <a:spcPts val="0"/>
              </a:spcAft>
              <a:buSzPts val="1100"/>
              <a:buNone/>
            </a:pPr>
            <a:r>
              <a:rPr lang="en-GB" b="1">
                <a:solidFill>
                  <a:schemeClr val="dk1"/>
                </a:solidFill>
              </a:rPr>
              <a:t>Findings/results:</a:t>
            </a:r>
            <a:r>
              <a:rPr lang="en-GB">
                <a:solidFill>
                  <a:schemeClr val="dk1"/>
                </a:solidFill>
              </a:rPr>
              <a:t> finalized questionnaire prepared for testing, solvation of the problem of how to field the questionnaire;</a:t>
            </a:r>
            <a:r>
              <a:rPr lang="en-GB" sz="1000">
                <a:solidFill>
                  <a:schemeClr val="dk1"/>
                </a:solidFill>
              </a:rPr>
              <a:t> </a:t>
            </a:r>
            <a:endParaRPr sz="1000">
              <a:solidFill>
                <a:schemeClr val="dk1"/>
              </a:solidFill>
            </a:endParaRPr>
          </a:p>
          <a:p>
            <a:pPr marL="0" lvl="0" indent="0" algn="l" rtl="0">
              <a:spcBef>
                <a:spcPts val="0"/>
              </a:spcBef>
              <a:spcAft>
                <a:spcPts val="0"/>
              </a:spcAft>
              <a:buSzPts val="1100"/>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To do activities</a:t>
            </a:r>
            <a:r>
              <a:rPr lang="en-GB">
                <a:solidFill>
                  <a:schemeClr val="dk1"/>
                </a:solidFill>
              </a:rPr>
              <a:t>: data collection, data analysis, joint publication.</a:t>
            </a:r>
            <a:endParaRPr>
              <a:solidFill>
                <a:schemeClr val="dk1"/>
              </a:solidFill>
            </a:endParaRPr>
          </a:p>
          <a:p>
            <a:pPr marL="0" lvl="0" indent="0" algn="l" rtl="0">
              <a:spcBef>
                <a:spcPts val="0"/>
              </a:spcBef>
              <a:spcAft>
                <a:spcPts val="0"/>
              </a:spcAft>
              <a:buSzPts val="216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7"/>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WP1, Gedutis</a:t>
            </a:r>
            <a:endParaRPr/>
          </a:p>
        </p:txBody>
      </p:sp>
      <p:sp>
        <p:nvSpPr>
          <p:cNvPr id="619" name="Google Shape;619;p67"/>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Aldis Gedutis</a:t>
            </a:r>
            <a:r>
              <a:rPr lang="en-GB">
                <a:solidFill>
                  <a:schemeClr val="dk1"/>
                </a:solidFill>
              </a:rPr>
              <a:t>, Klaipeda Univ, LT; Host</a:t>
            </a:r>
            <a:r>
              <a:rPr lang="en-GB" b="1">
                <a:solidFill>
                  <a:schemeClr val="dk1"/>
                </a:solidFill>
              </a:rPr>
              <a:t>: </a:t>
            </a:r>
            <a:r>
              <a:rPr lang="en-GB">
                <a:solidFill>
                  <a:schemeClr val="dk1"/>
                </a:solidFill>
              </a:rPr>
              <a:t>Maria T. Biagetti, Sapienza Uni of Rome, IT;</a:t>
            </a:r>
            <a:endParaRPr>
              <a:solidFill>
                <a:schemeClr val="dk1"/>
              </a:solidFill>
            </a:endParaRPr>
          </a:p>
          <a:p>
            <a:pPr marL="0" lvl="0" indent="0" algn="l" rtl="0">
              <a:lnSpc>
                <a:spcPct val="115000"/>
              </a:lnSpc>
              <a:spcBef>
                <a:spcPts val="0"/>
              </a:spcBef>
              <a:spcAft>
                <a:spcPts val="0"/>
              </a:spcAft>
              <a:buSzPts val="1100"/>
              <a:buNone/>
            </a:pP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Main aims: </a:t>
            </a:r>
            <a:r>
              <a:rPr lang="en-GB">
                <a:solidFill>
                  <a:schemeClr val="dk1"/>
                </a:solidFill>
              </a:rPr>
              <a:t>to get new insights into understanding of knowledge production and dissemination in the SSH from an ethical perspective;</a:t>
            </a:r>
            <a:endParaRPr>
              <a:solidFill>
                <a:schemeClr val="dk1"/>
              </a:solidFill>
            </a:endParaRPr>
          </a:p>
          <a:p>
            <a:pPr marL="0" lvl="0" indent="0" algn="l" rtl="0">
              <a:lnSpc>
                <a:spcPct val="115000"/>
              </a:lnSpc>
              <a:spcBef>
                <a:spcPts val="0"/>
              </a:spcBef>
              <a:spcAft>
                <a:spcPts val="0"/>
              </a:spcAft>
              <a:buSzPts val="1100"/>
              <a:buNone/>
            </a:pPr>
            <a:endParaRPr sz="1000" b="1">
              <a:solidFill>
                <a:schemeClr val="dk1"/>
              </a:solidFill>
            </a:endParaRPr>
          </a:p>
          <a:p>
            <a:pPr marL="0" lvl="0" indent="0" algn="l" rtl="0">
              <a:lnSpc>
                <a:spcPct val="115000"/>
              </a:lnSpc>
              <a:spcBef>
                <a:spcPts val="0"/>
              </a:spcBef>
              <a:spcAft>
                <a:spcPts val="0"/>
              </a:spcAft>
              <a:buSzPts val="1100"/>
              <a:buNone/>
            </a:pPr>
            <a:r>
              <a:rPr lang="en-GB" b="1">
                <a:solidFill>
                  <a:schemeClr val="dk1"/>
                </a:solidFill>
              </a:rPr>
              <a:t>Main activities</a:t>
            </a:r>
            <a:r>
              <a:rPr lang="en-GB">
                <a:solidFill>
                  <a:schemeClr val="dk1"/>
                </a:solidFill>
              </a:rPr>
              <a:t>: analysing and comparing ethical theories, sources on research and evaluation ethics;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SzPts val="2160"/>
              <a:buNone/>
            </a:pPr>
            <a:r>
              <a:rPr lang="en-GB" b="1">
                <a:solidFill>
                  <a:srgbClr val="000000"/>
                </a:solidFill>
              </a:rPr>
              <a:t>To do</a:t>
            </a:r>
            <a:r>
              <a:rPr lang="en-GB">
                <a:solidFill>
                  <a:srgbClr val="000000"/>
                </a:solidFill>
              </a:rPr>
              <a:t>: </a:t>
            </a:r>
            <a:r>
              <a:rPr lang="en-GB">
                <a:solidFill>
                  <a:schemeClr val="dk1"/>
                </a:solidFill>
              </a:rPr>
              <a:t>to interview scholars; to compare and combine the materials; to elaborate tentative guidelines for research evaluation ethics; to write an academic article. </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WP1, Ross-Hellauer</a:t>
            </a:r>
            <a:endParaRPr/>
          </a:p>
        </p:txBody>
      </p:sp>
      <p:sp>
        <p:nvSpPr>
          <p:cNvPr id="625" name="Google Shape;625;p68"/>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a:solidFill>
                  <a:schemeClr val="dk1"/>
                </a:solidFill>
              </a:rPr>
              <a:t>Tony Ross-Hellauer, </a:t>
            </a:r>
            <a:r>
              <a:rPr lang="en-GB">
                <a:solidFill>
                  <a:srgbClr val="333333"/>
                </a:solidFill>
              </a:rPr>
              <a:t>Know-Center GmbH, AT</a:t>
            </a:r>
            <a:r>
              <a:rPr lang="en-GB">
                <a:solidFill>
                  <a:schemeClr val="dk1"/>
                </a:solidFill>
              </a:rPr>
              <a:t>; Host: Gemma Derrick, </a:t>
            </a:r>
            <a:r>
              <a:rPr lang="en-GB">
                <a:solidFill>
                  <a:srgbClr val="333333"/>
                </a:solidFill>
              </a:rPr>
              <a:t>Lancaster Uni,</a:t>
            </a:r>
            <a:r>
              <a:rPr lang="en-GB">
                <a:solidFill>
                  <a:schemeClr val="dk1"/>
                </a:solidFill>
              </a:rPr>
              <a:t>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a:t>
            </a:r>
            <a:endParaRPr sz="1000">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Main aims</a:t>
            </a:r>
            <a:r>
              <a:rPr lang="en-GB">
                <a:solidFill>
                  <a:schemeClr val="dk1"/>
                </a:solidFill>
              </a:rPr>
              <a:t>: to identify ways in which differences in methods, epistemology and publication structures influence the needs for peer review in various SSH disciplines;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a:t>
            </a:r>
            <a:endParaRPr sz="1000">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Main activity</a:t>
            </a:r>
            <a:r>
              <a:rPr lang="en-GB">
                <a:solidFill>
                  <a:schemeClr val="dk1"/>
                </a:solidFill>
              </a:rPr>
              <a:t>: Literature review and theoretical analysis;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a:t>
            </a:r>
            <a:endParaRPr sz="1000">
              <a:solidFill>
                <a:schemeClr val="dk1"/>
              </a:solidFill>
            </a:endParaRPr>
          </a:p>
          <a:p>
            <a:pPr marL="0" lvl="0" indent="0" algn="l" rtl="0">
              <a:spcBef>
                <a:spcPts val="0"/>
              </a:spcBef>
              <a:spcAft>
                <a:spcPts val="0"/>
              </a:spcAft>
              <a:buSzPts val="1100"/>
              <a:buNone/>
            </a:pPr>
            <a:r>
              <a:rPr lang="en-GB" b="1">
                <a:solidFill>
                  <a:schemeClr val="dk1"/>
                </a:solidFill>
              </a:rPr>
              <a:t>Findings/results</a:t>
            </a:r>
            <a:r>
              <a:rPr lang="en-GB">
                <a:solidFill>
                  <a:schemeClr val="dk1"/>
                </a:solidFill>
              </a:rPr>
              <a:t>: We argue that SSH have been colonised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by non-SSH values and that this, in turn, influences how the peer review process functions to promote SSH innovation and value. </a:t>
            </a:r>
            <a:endParaRPr>
              <a:solidFill>
                <a:schemeClr val="dk1"/>
              </a:solidFill>
            </a:endParaRPr>
          </a:p>
          <a:p>
            <a:pPr marL="0" lvl="0" indent="0" algn="l" rtl="0">
              <a:spcBef>
                <a:spcPts val="0"/>
              </a:spcBef>
              <a:spcAft>
                <a:spcPts val="0"/>
              </a:spcAft>
              <a:buSzPts val="1100"/>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454025" lvl="0" indent="-316865" algn="l" rtl="0">
              <a:spcBef>
                <a:spcPts val="0"/>
              </a:spcBef>
              <a:spcAft>
                <a:spcPts val="0"/>
              </a:spcAft>
              <a:buSzPts val="216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9"/>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Wroblewska</a:t>
            </a:r>
            <a:endParaRPr/>
          </a:p>
        </p:txBody>
      </p:sp>
      <p:sp>
        <p:nvSpPr>
          <p:cNvPr id="631" name="Google Shape;631;p69"/>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GB" b="1">
                <a:solidFill>
                  <a:schemeClr val="dk1"/>
                </a:solidFill>
              </a:rPr>
              <a:t>Marta Natalia Wróblewska</a:t>
            </a:r>
            <a:r>
              <a:rPr lang="en-GB">
                <a:solidFill>
                  <a:schemeClr val="dk1"/>
                </a:solidFill>
              </a:rPr>
              <a:t>, UK/Poland; Host: Paul Benneworth, Uni of Twente, NL</a:t>
            </a:r>
            <a:r>
              <a:rPr lang="en-GB" sz="1200">
                <a:solidFill>
                  <a:schemeClr val="dk1"/>
                </a:solidFill>
              </a:rPr>
              <a:t>;</a:t>
            </a:r>
            <a:endParaRPr sz="1200">
              <a:solidFill>
                <a:schemeClr val="dk1"/>
              </a:solidFill>
            </a:endParaRPr>
          </a:p>
          <a:p>
            <a:pPr marL="0" lvl="0" indent="0" algn="l" rtl="0">
              <a:spcBef>
                <a:spcPts val="2000"/>
              </a:spcBef>
              <a:spcAft>
                <a:spcPts val="0"/>
              </a:spcAft>
              <a:buClr>
                <a:schemeClr val="dk1"/>
              </a:buClr>
              <a:buSzPts val="1100"/>
              <a:buFont typeface="Arial"/>
              <a:buNone/>
            </a:pPr>
            <a:r>
              <a:rPr lang="en-GB" sz="1200">
                <a:solidFill>
                  <a:schemeClr val="dk1"/>
                </a:solidFill>
              </a:rPr>
              <a:t> </a:t>
            </a:r>
            <a:endParaRPr sz="1200">
              <a:solidFill>
                <a:schemeClr val="dk1"/>
              </a:solidFill>
            </a:endParaRPr>
          </a:p>
          <a:p>
            <a:pPr marL="0" lvl="0" indent="0" algn="just" rtl="0">
              <a:lnSpc>
                <a:spcPct val="115000"/>
              </a:lnSpc>
              <a:spcBef>
                <a:spcPts val="0"/>
              </a:spcBef>
              <a:spcAft>
                <a:spcPts val="0"/>
              </a:spcAft>
              <a:buNone/>
            </a:pPr>
            <a:r>
              <a:rPr lang="en-GB" b="1">
                <a:solidFill>
                  <a:schemeClr val="dk1"/>
                </a:solidFill>
              </a:rPr>
              <a:t>Main aim</a:t>
            </a:r>
            <a:r>
              <a:rPr lang="en-GB">
                <a:solidFill>
                  <a:schemeClr val="dk1"/>
                </a:solidFill>
              </a:rPr>
              <a:t>: Delineating the field of SSH impact: lessons from an expert (29) survey;</a:t>
            </a:r>
            <a:r>
              <a:rPr lang="en-GB" sz="1000">
                <a:solidFill>
                  <a:schemeClr val="dk1"/>
                </a:solidFill>
              </a:rPr>
              <a:t> </a:t>
            </a:r>
            <a:endParaRPr sz="1000">
              <a:solidFill>
                <a:schemeClr val="dk1"/>
              </a:solidFill>
            </a:endParaRPr>
          </a:p>
          <a:p>
            <a:pPr marL="0" lvl="0" indent="0" algn="l" rtl="0">
              <a:spcBef>
                <a:spcPts val="2000"/>
              </a:spcBef>
              <a:spcAft>
                <a:spcPts val="0"/>
              </a:spcAft>
              <a:buClr>
                <a:schemeClr val="dk1"/>
              </a:buClr>
              <a:buSzPts val="1100"/>
              <a:buFont typeface="Arial"/>
              <a:buNone/>
            </a:pPr>
            <a:r>
              <a:rPr lang="en-GB" sz="1000">
                <a:solidFill>
                  <a:schemeClr val="dk1"/>
                </a:solidFill>
              </a:rPr>
              <a:t> </a:t>
            </a:r>
            <a:r>
              <a:rPr lang="en-GB" b="1">
                <a:solidFill>
                  <a:schemeClr val="dk1"/>
                </a:solidFill>
              </a:rPr>
              <a:t>Findings/results</a:t>
            </a:r>
            <a:r>
              <a:rPr lang="en-GB">
                <a:solidFill>
                  <a:schemeClr val="dk1"/>
                </a:solidFill>
              </a:rPr>
              <a:t>: the contingency of the process of producing knowledge and expertise in the area of impact, identification of an important centre-periphery issue;</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To do activities</a:t>
            </a:r>
            <a:r>
              <a:rPr lang="en-GB">
                <a:solidFill>
                  <a:schemeClr val="dk1"/>
                </a:solidFill>
              </a:rPr>
              <a:t>: A reflexive study on the process of constructing knowledge” paper. </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0"/>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Balaban</a:t>
            </a:r>
            <a:endParaRPr/>
          </a:p>
        </p:txBody>
      </p:sp>
      <p:sp>
        <p:nvSpPr>
          <p:cNvPr id="637" name="Google Shape;637;p70"/>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Name</a:t>
            </a:r>
            <a:r>
              <a:rPr lang="en-GB" sz="2200">
                <a:solidFill>
                  <a:schemeClr val="dk1"/>
                </a:solidFill>
                <a:latin typeface="Arial"/>
                <a:ea typeface="Arial"/>
                <a:cs typeface="Arial"/>
                <a:sym typeface="Arial"/>
              </a:rPr>
              <a:t> Corina Balaban, Uni of Manchester, UK, host:  M. Iseli, Swiss Academy of Social Sciences and Human., CH </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Main aim</a:t>
            </a:r>
            <a:r>
              <a:rPr lang="en-GB" sz="2200">
                <a:solidFill>
                  <a:schemeClr val="dk1"/>
                </a:solidFill>
                <a:latin typeface="Arial"/>
                <a:ea typeface="Arial"/>
                <a:cs typeface="Arial"/>
                <a:sym typeface="Arial"/>
              </a:rPr>
              <a:t>: to collect data about the Swiss research context regarding societal impact of the SSH.</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Main activity</a:t>
            </a:r>
            <a:r>
              <a:rPr lang="en-GB" sz="2200">
                <a:solidFill>
                  <a:schemeClr val="dk1"/>
                </a:solidFill>
                <a:latin typeface="Arial"/>
                <a:ea typeface="Arial"/>
                <a:cs typeface="Arial"/>
                <a:sym typeface="Arial"/>
              </a:rPr>
              <a:t>: conducting interviews with research’s policy-makers and stakeholders; collecting policy documents; conducting interviews with department leaders and academics.</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SzPts val="1100"/>
              <a:buNone/>
            </a:pPr>
            <a:r>
              <a:rPr lang="en-GB" sz="2200" b="1">
                <a:solidFill>
                  <a:schemeClr val="dk1"/>
                </a:solidFill>
                <a:latin typeface="Arial"/>
                <a:ea typeface="Arial"/>
                <a:cs typeface="Arial"/>
                <a:sym typeface="Arial"/>
              </a:rPr>
              <a:t>Findings/results</a:t>
            </a:r>
            <a:r>
              <a:rPr lang="en-GB" sz="2200">
                <a:solidFill>
                  <a:schemeClr val="dk1"/>
                </a:solidFill>
                <a:latin typeface="Arial"/>
                <a:ea typeface="Arial"/>
                <a:cs typeface="Arial"/>
                <a:sym typeface="Arial"/>
              </a:rPr>
              <a:t>: in the Swiss model, ‘impact’ does not feature very strongly.</a:t>
            </a:r>
            <a:endParaRPr sz="2200" b="1">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1"/>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Wroblewska</a:t>
            </a:r>
            <a:endParaRPr/>
          </a:p>
        </p:txBody>
      </p:sp>
      <p:sp>
        <p:nvSpPr>
          <p:cNvPr id="643" name="Google Shape;643;p71"/>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GB" b="1">
                <a:solidFill>
                  <a:schemeClr val="dk1"/>
                </a:solidFill>
              </a:rPr>
              <a:t>Marta Natalia Wróblewska</a:t>
            </a:r>
            <a:r>
              <a:rPr lang="en-GB">
                <a:solidFill>
                  <a:schemeClr val="dk1"/>
                </a:solidFill>
              </a:rPr>
              <a:t>, UK/Poland; host: Jon Holm: </a:t>
            </a:r>
            <a:r>
              <a:rPr lang="en-GB">
                <a:solidFill>
                  <a:srgbClr val="383838"/>
                </a:solidFill>
              </a:rPr>
              <a:t>Research Council of Norway (RCN), NO;</a:t>
            </a:r>
            <a:r>
              <a:rPr lang="en-GB">
                <a:solidFill>
                  <a:schemeClr val="dk1"/>
                </a:solidFill>
              </a:rPr>
              <a:t> </a:t>
            </a:r>
            <a:endParaRPr>
              <a:solidFill>
                <a:schemeClr val="dk1"/>
              </a:solidFill>
            </a:endParaRPr>
          </a:p>
          <a:p>
            <a:pPr marL="0" lvl="0" indent="0" algn="l" rtl="0">
              <a:spcBef>
                <a:spcPts val="2000"/>
              </a:spcBef>
              <a:spcAft>
                <a:spcPts val="0"/>
              </a:spcAft>
              <a:buNone/>
            </a:pPr>
            <a:r>
              <a:rPr lang="en-GB" b="1">
                <a:solidFill>
                  <a:schemeClr val="dk1"/>
                </a:solidFill>
              </a:rPr>
              <a:t>Main aim:</a:t>
            </a:r>
            <a:r>
              <a:rPr lang="en-GB">
                <a:solidFill>
                  <a:schemeClr val="dk1"/>
                </a:solidFill>
              </a:rPr>
              <a:t> Comparative study of NO and UK impact case studies;</a:t>
            </a:r>
            <a:endParaRPr>
              <a:solidFill>
                <a:schemeClr val="dk1"/>
              </a:solidFill>
            </a:endParaRPr>
          </a:p>
          <a:p>
            <a:pPr marL="0" lvl="0" indent="0" algn="l" rtl="0">
              <a:spcBef>
                <a:spcPts val="2000"/>
              </a:spcBef>
              <a:spcAft>
                <a:spcPts val="0"/>
              </a:spcAft>
              <a:buNone/>
            </a:pPr>
            <a:r>
              <a:rPr lang="en-GB" b="1">
                <a:solidFill>
                  <a:schemeClr val="dk1"/>
                </a:solidFill>
              </a:rPr>
              <a:t>Main activity</a:t>
            </a:r>
            <a:r>
              <a:rPr lang="en-GB">
                <a:solidFill>
                  <a:schemeClr val="dk1"/>
                </a:solidFill>
              </a:rPr>
              <a:t>: comparison of corpus of 31 NO impact case studies and (previously studied) corpus of 78 UK impact case studies;  </a:t>
            </a:r>
            <a:endParaRPr>
              <a:solidFill>
                <a:schemeClr val="dk1"/>
              </a:solidFill>
            </a:endParaRPr>
          </a:p>
          <a:p>
            <a:pPr marL="0" lvl="0" indent="0" algn="l" rtl="0">
              <a:spcBef>
                <a:spcPts val="2000"/>
              </a:spcBef>
              <a:spcAft>
                <a:spcPts val="0"/>
              </a:spcAft>
              <a:buNone/>
            </a:pPr>
            <a:r>
              <a:rPr lang="en-GB" b="1">
                <a:solidFill>
                  <a:schemeClr val="dk1"/>
                </a:solidFill>
              </a:rPr>
              <a:t>Findings/results</a:t>
            </a:r>
            <a:r>
              <a:rPr lang="en-GB">
                <a:solidFill>
                  <a:schemeClr val="dk1"/>
                </a:solidFill>
              </a:rPr>
              <a:t>: British CSs focus on persuasion (self-promotion), Norwegian ones on information. </a:t>
            </a:r>
            <a:endParaRPr>
              <a:solidFill>
                <a:schemeClr val="dk1"/>
              </a:solidFill>
            </a:endParaRPr>
          </a:p>
          <a:p>
            <a:pPr marL="0" lvl="0" indent="0" algn="l" rtl="0">
              <a:spcBef>
                <a:spcPts val="2000"/>
              </a:spcBef>
              <a:spcAft>
                <a:spcPts val="0"/>
              </a:spcAft>
              <a:buNone/>
            </a:pPr>
            <a:r>
              <a:rPr lang="en-GB" b="1">
                <a:solidFill>
                  <a:schemeClr val="dk1"/>
                </a:solidFill>
              </a:rPr>
              <a:t>To do</a:t>
            </a:r>
            <a:r>
              <a:rPr lang="en-GB">
                <a:solidFill>
                  <a:schemeClr val="dk1"/>
                </a:solidFill>
              </a:rPr>
              <a:t>: Final report to be published soon as working paper!</a:t>
            </a:r>
            <a:endParaRPr>
              <a:solidFill>
                <a:schemeClr val="dk1"/>
              </a:solidFill>
            </a:endParaRPr>
          </a:p>
          <a:p>
            <a:pPr marL="0" lvl="0" indent="0" algn="l" rtl="0">
              <a:spcBef>
                <a:spcPts val="2000"/>
              </a:spcBef>
              <a:spcAft>
                <a:spcPts val="0"/>
              </a:spcAft>
              <a:buNone/>
            </a:pPr>
            <a:endParaRPr b="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Balaban</a:t>
            </a:r>
            <a:endParaRPr/>
          </a:p>
        </p:txBody>
      </p:sp>
      <p:sp>
        <p:nvSpPr>
          <p:cNvPr id="649" name="Google Shape;649;p72"/>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Corina Balaban</a:t>
            </a:r>
            <a:r>
              <a:rPr lang="en-GB">
                <a:solidFill>
                  <a:schemeClr val="dk1"/>
                </a:solidFill>
              </a:rPr>
              <a:t>, Uni of Manchester, UK; host: Sarah de Rijcke, Leiden Uni, NL; </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Main aim</a:t>
            </a:r>
            <a:r>
              <a:rPr lang="en-GB">
                <a:solidFill>
                  <a:schemeClr val="dk1"/>
                </a:solidFill>
              </a:rPr>
              <a:t>: to analyse the open answers from a set of 100 questionnaires collected as part of the CARES project; the thematic focus was on motivations and identities of ECRs in relation to societal impact.</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Findings/results</a:t>
            </a:r>
            <a:r>
              <a:rPr lang="en-GB">
                <a:solidFill>
                  <a:schemeClr val="dk1"/>
                </a:solidFill>
              </a:rPr>
              <a:t>: there were strong motivations for ECRs to engage in ‘impactful’ research; </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To do</a:t>
            </a:r>
            <a:r>
              <a:rPr lang="en-GB">
                <a:solidFill>
                  <a:schemeClr val="dk1"/>
                </a:solidFill>
              </a:rPr>
              <a:t>: paper for the ENRESSH meeting in Valencia in Sept 2019.</a:t>
            </a:r>
            <a:endParaRPr>
              <a:solidFill>
                <a:schemeClr val="dk1"/>
              </a:solidFill>
            </a:endParaRPr>
          </a:p>
          <a:p>
            <a:pPr marL="0" lvl="0" indent="0" algn="l" rtl="0">
              <a:lnSpc>
                <a:spcPct val="115000"/>
              </a:lnSpc>
              <a:spcBef>
                <a:spcPts val="2000"/>
              </a:spcBef>
              <a:spcAft>
                <a:spcPts val="0"/>
              </a:spcAft>
              <a:buSzPts val="1100"/>
              <a:buNone/>
            </a:pPr>
            <a:r>
              <a:rPr lang="en-GB">
                <a:solidFill>
                  <a:schemeClr val="dk1"/>
                </a:solidFill>
              </a:rPr>
              <a:t>: </a:t>
            </a:r>
            <a:endParaRPr>
              <a:solidFill>
                <a:schemeClr val="dk1"/>
              </a:solidFill>
            </a:endParaRPr>
          </a:p>
          <a:p>
            <a:pPr marL="0" lvl="0" indent="0" algn="l" rtl="0">
              <a:lnSpc>
                <a:spcPct val="115000"/>
              </a:lnSpc>
              <a:spcBef>
                <a:spcPts val="2000"/>
              </a:spcBef>
              <a:spcAft>
                <a:spcPts val="0"/>
              </a:spcAft>
              <a:buSzPts val="1100"/>
              <a:buNone/>
            </a:pPr>
            <a:endParaRPr>
              <a:solidFill>
                <a:schemeClr val="dk1"/>
              </a:solidFill>
            </a:endParaRPr>
          </a:p>
          <a:p>
            <a:pPr marL="0" lvl="0" indent="0" algn="l" rtl="0">
              <a:lnSpc>
                <a:spcPct val="115000"/>
              </a:lnSpc>
              <a:spcBef>
                <a:spcPts val="2000"/>
              </a:spcBef>
              <a:spcAft>
                <a:spcPts val="0"/>
              </a:spcAft>
              <a:buSzPts val="1100"/>
              <a:buNone/>
            </a:pPr>
            <a:endParaRPr>
              <a:solidFill>
                <a:srgbClr val="A6A6A6"/>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3"/>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de Jong</a:t>
            </a:r>
            <a:endParaRPr/>
          </a:p>
        </p:txBody>
      </p:sp>
      <p:sp>
        <p:nvSpPr>
          <p:cNvPr id="655" name="Google Shape;655;p73"/>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SzPts val="1100"/>
              <a:buNone/>
            </a:pPr>
            <a:r>
              <a:rPr lang="en-GB" b="1">
                <a:solidFill>
                  <a:schemeClr val="dk1"/>
                </a:solidFill>
              </a:rPr>
              <a:t>Stefan de Jong,</a:t>
            </a:r>
            <a:r>
              <a:rPr lang="en-GB">
                <a:solidFill>
                  <a:schemeClr val="dk1"/>
                </a:solidFill>
              </a:rPr>
              <a:t> UK/NL, Host: Nelius Boshoff, South Africa;</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aim</a:t>
            </a:r>
            <a:r>
              <a:rPr lang="en-GB">
                <a:solidFill>
                  <a:schemeClr val="dk1"/>
                </a:solidFill>
              </a:rPr>
              <a:t>: to identify impact conceptualisations in contexts in which impact is not (yet) institutionalized, taking sub-Saharan Africa as a case.</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activity</a:t>
            </a:r>
            <a:r>
              <a:rPr lang="en-GB">
                <a:solidFill>
                  <a:schemeClr val="dk1"/>
                </a:solidFill>
              </a:rPr>
              <a:t>: analysis of a survey (n=485), of national policy and university strategy documents, writing a paper. </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Findings/results</a:t>
            </a:r>
            <a:r>
              <a:rPr lang="en-GB">
                <a:solidFill>
                  <a:schemeClr val="dk1"/>
                </a:solidFill>
              </a:rPr>
              <a:t>: impact is implicitly part of science policy, SSH impacts least recognized as impact.</a:t>
            </a:r>
            <a:endParaRPr>
              <a:solidFill>
                <a:schemeClr val="dk1"/>
              </a:solidFill>
            </a:endParaRPr>
          </a:p>
          <a:p>
            <a:pPr marL="0" lvl="0" indent="0" algn="l" rtl="0">
              <a:lnSpc>
                <a:spcPct val="115000"/>
              </a:lnSpc>
              <a:spcBef>
                <a:spcPts val="2000"/>
              </a:spcBef>
              <a:spcAft>
                <a:spcPts val="0"/>
              </a:spcAft>
              <a:buSzPts val="1100"/>
              <a:buNone/>
            </a:pPr>
            <a:endParaRPr b="1">
              <a:solidFill>
                <a:schemeClr val="dk1"/>
              </a:solidFill>
            </a:endParaRPr>
          </a:p>
          <a:p>
            <a:pPr marL="0" lvl="0" indent="0" algn="l" rtl="0">
              <a:lnSpc>
                <a:spcPct val="115000"/>
              </a:lnSpc>
              <a:spcBef>
                <a:spcPts val="2000"/>
              </a:spcBef>
              <a:spcAft>
                <a:spcPts val="0"/>
              </a:spcAft>
              <a:buSzPts val="1100"/>
              <a:buNone/>
            </a:pPr>
            <a:endParaRPr>
              <a:solidFill>
                <a:schemeClr val="dk1"/>
              </a:solidFill>
            </a:endParaRPr>
          </a:p>
          <a:p>
            <a:pPr marL="0" lvl="0" indent="0" algn="l" rtl="0">
              <a:lnSpc>
                <a:spcPct val="115000"/>
              </a:lnSpc>
              <a:spcBef>
                <a:spcPts val="2000"/>
              </a:spcBef>
              <a:spcAft>
                <a:spcPts val="0"/>
              </a:spcAft>
              <a:buSzPts val="1100"/>
              <a:buNone/>
            </a:pPr>
            <a:endParaRPr>
              <a:solidFill>
                <a:srgbClr val="A6A6A6"/>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4"/>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solidFill>
                  <a:srgbClr val="FFFFFF"/>
                </a:solidFill>
                <a:latin typeface="Calibri"/>
                <a:ea typeface="Calibri"/>
                <a:cs typeface="Calibri"/>
                <a:sym typeface="Calibri"/>
              </a:rPr>
              <a:t>Good</a:t>
            </a:r>
            <a:endParaRPr/>
          </a:p>
        </p:txBody>
      </p:sp>
      <p:sp>
        <p:nvSpPr>
          <p:cNvPr id="661" name="Google Shape;661;p74"/>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Clr>
                <a:schemeClr val="dk1"/>
              </a:buClr>
              <a:buSzPts val="1100"/>
              <a:buFont typeface="Arial"/>
              <a:buNone/>
            </a:pPr>
            <a:r>
              <a:rPr lang="en-GB" b="1">
                <a:solidFill>
                  <a:schemeClr val="dk1"/>
                </a:solidFill>
              </a:rPr>
              <a:t>Bradley Good, </a:t>
            </a:r>
            <a:r>
              <a:rPr lang="en-GB">
                <a:solidFill>
                  <a:schemeClr val="dk1"/>
                </a:solidFill>
              </a:rPr>
              <a:t>Vrije Uni Amsterdam, NL; Host: Rita Faria, PT;</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Main aim</a:t>
            </a:r>
            <a:r>
              <a:rPr lang="en-GB">
                <a:solidFill>
                  <a:schemeClr val="dk1"/>
                </a:solidFill>
              </a:rPr>
              <a:t>: to identify hierarchies and normative aspects of power within a societal impact ecosystem; </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Main activity</a:t>
            </a:r>
            <a:r>
              <a:rPr lang="en-GB">
                <a:solidFill>
                  <a:schemeClr val="dk1"/>
                </a:solidFill>
              </a:rPr>
              <a:t>: analysing the 2018 ECI survey conducted by the ENRESSH CARES sub-committee; </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Findings/results</a:t>
            </a:r>
            <a:r>
              <a:rPr lang="en-GB">
                <a:solidFill>
                  <a:schemeClr val="dk1"/>
                </a:solidFill>
              </a:rPr>
              <a:t>: significant barriers to societal impact for ECIs are systemic, however these same barriers, once identified, can lead to potential improvements and changes. </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To do</a:t>
            </a:r>
            <a:r>
              <a:rPr lang="en-GB">
                <a:solidFill>
                  <a:schemeClr val="dk1"/>
                </a:solidFill>
              </a:rPr>
              <a:t>: writing a report, due by the end of March.</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5"/>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WP2, </a:t>
            </a:r>
            <a:r>
              <a:rPr lang="en-GB">
                <a:latin typeface="Calibri"/>
                <a:ea typeface="Calibri"/>
                <a:cs typeface="Calibri"/>
                <a:sym typeface="Calibri"/>
              </a:rPr>
              <a:t>Vanholsbeeck</a:t>
            </a:r>
            <a:endParaRPr/>
          </a:p>
        </p:txBody>
      </p:sp>
      <p:sp>
        <p:nvSpPr>
          <p:cNvPr id="667" name="Google Shape;667;p75"/>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Clr>
                <a:schemeClr val="dk1"/>
              </a:buClr>
              <a:buSzPts val="1100"/>
              <a:buFont typeface="Arial"/>
              <a:buNone/>
            </a:pPr>
            <a:r>
              <a:rPr lang="en-GB" b="1">
                <a:solidFill>
                  <a:schemeClr val="dk1"/>
                </a:solidFill>
              </a:rPr>
              <a:t>Mark Vanholsbeeck, </a:t>
            </a:r>
            <a:r>
              <a:rPr lang="en-GB">
                <a:solidFill>
                  <a:schemeClr val="dk1"/>
                </a:solidFill>
              </a:rPr>
              <a:t>BE, hosts: Andrea Peto, Karolina Lendák-Kabók, CEU Budapest, HU;</a:t>
            </a:r>
            <a:endParaRPr>
              <a:solidFill>
                <a:schemeClr val="dk1"/>
              </a:solidFill>
            </a:endParaRPr>
          </a:p>
          <a:p>
            <a:pPr marL="0" lvl="0" indent="0" algn="l" rtl="0">
              <a:spcBef>
                <a:spcPts val="2000"/>
              </a:spcBef>
              <a:spcAft>
                <a:spcPts val="0"/>
              </a:spcAft>
              <a:buNone/>
            </a:pPr>
            <a:r>
              <a:rPr lang="en-GB" b="1">
                <a:solidFill>
                  <a:schemeClr val="dk1"/>
                </a:solidFill>
              </a:rPr>
              <a:t>Main aim</a:t>
            </a:r>
            <a:r>
              <a:rPr lang="en-GB">
                <a:solidFill>
                  <a:schemeClr val="dk1"/>
                </a:solidFill>
              </a:rPr>
              <a:t>: to get an insight into early career building in SSH beyond the sole meritocracy: formal and less formal ways to learn the tricks of the academic trade; the diversity in impact conceptualization and engagement: accounting for local and epistemic contexts (CARES). </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Main activity</a:t>
            </a:r>
            <a:r>
              <a:rPr lang="en-GB">
                <a:solidFill>
                  <a:schemeClr val="dk1"/>
                </a:solidFill>
              </a:rPr>
              <a:t>: analysing SIG interviews and CARES questionnaires; </a:t>
            </a:r>
            <a:endParaRPr>
              <a:solidFill>
                <a:schemeClr val="dk1"/>
              </a:solidFill>
            </a:endParaRPr>
          </a:p>
          <a:p>
            <a:pPr marL="0" lvl="0" indent="0" algn="l" rtl="0">
              <a:spcBef>
                <a:spcPts val="2000"/>
              </a:spcBef>
              <a:spcAft>
                <a:spcPts val="0"/>
              </a:spcAft>
              <a:buClr>
                <a:schemeClr val="dk1"/>
              </a:buClr>
              <a:buSzPts val="1100"/>
              <a:buFont typeface="Arial"/>
              <a:buNone/>
            </a:pPr>
            <a:r>
              <a:rPr lang="en-GB" b="1">
                <a:solidFill>
                  <a:schemeClr val="dk1"/>
                </a:solidFill>
              </a:rPr>
              <a:t>Findings/results</a:t>
            </a:r>
            <a:r>
              <a:rPr lang="en-GB">
                <a:solidFill>
                  <a:schemeClr val="dk1"/>
                </a:solidFill>
              </a:rPr>
              <a:t>: “Information channels” are diverse, recruitment is often non transparent.</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9"/>
          <p:cNvSpPr txBox="1"/>
          <p:nvPr/>
        </p:nvSpPr>
        <p:spPr>
          <a:xfrm>
            <a:off x="748350" y="2394850"/>
            <a:ext cx="76473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3000">
                <a:solidFill>
                  <a:srgbClr val="454545"/>
                </a:solidFill>
              </a:rPr>
              <a:t>multimedijalna sala</a:t>
            </a:r>
            <a:endParaRPr sz="3000">
              <a:solidFill>
                <a:srgbClr val="454545"/>
              </a:solidFill>
            </a:endParaRPr>
          </a:p>
          <a:p>
            <a:pPr marL="0" lvl="0" indent="0" algn="ctr" rtl="0">
              <a:lnSpc>
                <a:spcPct val="115000"/>
              </a:lnSpc>
              <a:spcBef>
                <a:spcPts val="0"/>
              </a:spcBef>
              <a:spcAft>
                <a:spcPts val="0"/>
              </a:spcAft>
              <a:buNone/>
            </a:pPr>
            <a:endParaRPr sz="3000">
              <a:solidFill>
                <a:srgbClr val="454545"/>
              </a:solidFill>
            </a:endParaRPr>
          </a:p>
          <a:p>
            <a:pPr marL="0" lvl="0" indent="0" algn="ctr" rtl="0">
              <a:lnSpc>
                <a:spcPct val="115000"/>
              </a:lnSpc>
              <a:spcBef>
                <a:spcPts val="0"/>
              </a:spcBef>
              <a:spcAft>
                <a:spcPts val="0"/>
              </a:spcAft>
              <a:buNone/>
            </a:pPr>
            <a:r>
              <a:rPr lang="en-GB" sz="3000" b="1">
                <a:solidFill>
                  <a:srgbClr val="454545"/>
                </a:solidFill>
              </a:rPr>
              <a:t>Password</a:t>
            </a:r>
            <a:r>
              <a:rPr lang="en-GB" sz="3000">
                <a:solidFill>
                  <a:srgbClr val="454545"/>
                </a:solidFill>
              </a:rPr>
              <a:t>: skcucg17112015</a:t>
            </a:r>
            <a:endParaRPr sz="3000">
              <a:solidFill>
                <a:srgbClr val="45454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6"/>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WP3, </a:t>
            </a:r>
            <a:r>
              <a:rPr lang="en-GB">
                <a:solidFill>
                  <a:srgbClr val="FFFFFF"/>
                </a:solidFill>
                <a:latin typeface="Calibri"/>
                <a:ea typeface="Calibri"/>
                <a:cs typeface="Calibri"/>
                <a:sym typeface="Calibri"/>
              </a:rPr>
              <a:t>Daniel</a:t>
            </a:r>
            <a:endParaRPr/>
          </a:p>
        </p:txBody>
      </p:sp>
      <p:sp>
        <p:nvSpPr>
          <p:cNvPr id="673" name="Google Shape;673;p76"/>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Ondřej Daniel</a:t>
            </a:r>
            <a:r>
              <a:rPr lang="en-GB">
                <a:solidFill>
                  <a:schemeClr val="dk1"/>
                </a:solidFill>
              </a:rPr>
              <a:t>, </a:t>
            </a:r>
            <a:r>
              <a:rPr lang="en-GB">
                <a:solidFill>
                  <a:srgbClr val="000000"/>
                </a:solidFill>
              </a:rPr>
              <a:t>Metropolitan Uni Prague,</a:t>
            </a:r>
            <a:r>
              <a:rPr lang="en-GB">
                <a:solidFill>
                  <a:srgbClr val="0070C0"/>
                </a:solidFill>
              </a:rPr>
              <a:t> </a:t>
            </a:r>
            <a:r>
              <a:rPr lang="en-GB">
                <a:solidFill>
                  <a:schemeClr val="dk1"/>
                </a:solidFill>
              </a:rPr>
              <a:t>CZ; Hosts: Tim Engels &amp; Raf Guns, Centre for R&amp;D Monitoring (ECOOM), BE;</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Main aims: </a:t>
            </a:r>
            <a:r>
              <a:rPr lang="en-GB">
                <a:solidFill>
                  <a:schemeClr val="dk1"/>
                </a:solidFill>
              </a:rPr>
              <a:t>to provide a qualitative analysis of core journals for 4 SSH disciplines (Anthropology, Political Science, History, Arts, Art history,) located in three countries (PL, CZ, HR);</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Main activities</a:t>
            </a:r>
            <a:r>
              <a:rPr lang="en-GB">
                <a:solidFill>
                  <a:schemeClr val="dk1"/>
                </a:solidFill>
              </a:rPr>
              <a:t>: data preparation, analysis, and reporting of findings;</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Main results</a:t>
            </a:r>
            <a:r>
              <a:rPr lang="en-GB">
                <a:solidFill>
                  <a:schemeClr val="dk1"/>
                </a:solidFill>
              </a:rPr>
              <a:t>: overview and a comparison</a:t>
            </a:r>
            <a:r>
              <a:rPr lang="en-GB"/>
              <a:t>; presentation at ECOOM, finalize submission for MDPI journal </a:t>
            </a:r>
            <a:r>
              <a:rPr lang="en-GB" i="1"/>
              <a:t>Publications</a:t>
            </a:r>
            <a:r>
              <a:rPr lang="en-GB"/>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7"/>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WP3, </a:t>
            </a:r>
            <a:r>
              <a:rPr lang="en-GB">
                <a:solidFill>
                  <a:srgbClr val="FFFFFF"/>
                </a:solidFill>
                <a:latin typeface="Calibri"/>
                <a:ea typeface="Calibri"/>
                <a:cs typeface="Calibri"/>
                <a:sym typeface="Calibri"/>
              </a:rPr>
              <a:t>Ivanovic</a:t>
            </a:r>
            <a:endParaRPr/>
          </a:p>
        </p:txBody>
      </p:sp>
      <p:sp>
        <p:nvSpPr>
          <p:cNvPr id="679" name="Google Shape;679;p77"/>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b="1">
                <a:solidFill>
                  <a:schemeClr val="dk1"/>
                </a:solidFill>
              </a:rPr>
              <a:t>Dragan Ivanovic</a:t>
            </a:r>
            <a:r>
              <a:rPr lang="en-GB">
                <a:solidFill>
                  <a:schemeClr val="dk1"/>
                </a:solidFill>
              </a:rPr>
              <a:t>, Uni Novi Sad, SR; host: Hanna-Mari Puuska, CSC – IT Center for Science Ltd, FI;</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aims: </a:t>
            </a:r>
            <a:r>
              <a:rPr lang="en-GB">
                <a:solidFill>
                  <a:schemeClr val="dk1"/>
                </a:solidFill>
              </a:rPr>
              <a:t>to investigate the potential use of international metadata standards, CERIF in particular in harvesting and exporting publication data in the frame of the ENRESSH-VIRTA;</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activities</a:t>
            </a:r>
            <a:r>
              <a:rPr lang="en-GB">
                <a:solidFill>
                  <a:schemeClr val="dk1"/>
                </a:solidFill>
              </a:rPr>
              <a:t>: Matching of CERIF entities’ properties to ENRESSH-VIRTA data model entities’ properties; and implementation of OpenAIRE guidelines for CRIS managers</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b="1"/>
              <a:t>To do</a:t>
            </a:r>
            <a:r>
              <a:rPr lang="en-GB"/>
              <a:t>: </a:t>
            </a:r>
            <a:r>
              <a:rPr lang="en-GB">
                <a:solidFill>
                  <a:schemeClr val="dk1"/>
                </a:solidFill>
              </a:rPr>
              <a:t>organizing an STSM in Novi Sad.</a:t>
            </a:r>
            <a:endParaRPr>
              <a:solidFill>
                <a:schemeClr val="dk1"/>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8"/>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WP3, </a:t>
            </a:r>
            <a:r>
              <a:rPr lang="en-GB">
                <a:solidFill>
                  <a:srgbClr val="FFFFFF"/>
                </a:solidFill>
                <a:latin typeface="Calibri"/>
                <a:ea typeface="Calibri"/>
                <a:cs typeface="Calibri"/>
                <a:sym typeface="Calibri"/>
              </a:rPr>
              <a:t>Petr</a:t>
            </a:r>
            <a:endParaRPr/>
          </a:p>
        </p:txBody>
      </p:sp>
      <p:sp>
        <p:nvSpPr>
          <p:cNvPr id="685" name="Google Shape;685;p78"/>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SzPts val="1100"/>
              <a:buNone/>
            </a:pPr>
            <a:r>
              <a:rPr lang="en-GB" b="1">
                <a:solidFill>
                  <a:schemeClr val="dk1"/>
                </a:solidFill>
              </a:rPr>
              <a:t>Michal Petr</a:t>
            </a:r>
            <a:r>
              <a:rPr lang="en-GB">
                <a:solidFill>
                  <a:schemeClr val="dk1"/>
                </a:solidFill>
              </a:rPr>
              <a:t>, </a:t>
            </a:r>
            <a:r>
              <a:rPr lang="en-GB">
                <a:solidFill>
                  <a:srgbClr val="000000"/>
                </a:solidFill>
              </a:rPr>
              <a:t>Masaryk Uni Brno, </a:t>
            </a:r>
            <a:r>
              <a:rPr lang="en-GB">
                <a:solidFill>
                  <a:schemeClr val="dk1"/>
                </a:solidFill>
              </a:rPr>
              <a:t>CZ; host: Tim Engels &amp; Raf Guns, University of Antwerp, BE;</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aims </a:t>
            </a:r>
            <a:r>
              <a:rPr lang="en-GB">
                <a:solidFill>
                  <a:schemeClr val="dk1"/>
                </a:solidFill>
              </a:rPr>
              <a:t>to analyze the coverage of SSH articles (Czech Republic, Poland, Slovakia, Flanders, Norway) in WOS.</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activities</a:t>
            </a:r>
            <a:r>
              <a:rPr lang="en-GB">
                <a:solidFill>
                  <a:schemeClr val="dk1"/>
                </a:solidFill>
              </a:rPr>
              <a:t>: preparation of the data, analysis (in progress);</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results</a:t>
            </a:r>
            <a:r>
              <a:rPr lang="en-GB">
                <a:solidFill>
                  <a:schemeClr val="dk1"/>
                </a:solidFill>
              </a:rPr>
              <a:t>: a comparison of countries in terms of the share, coverage and reputation of journals (in progress)</a:t>
            </a:r>
            <a:r>
              <a:rPr lang="en-GB"/>
              <a:t>;</a:t>
            </a:r>
            <a:endParaRPr/>
          </a:p>
          <a:p>
            <a:pPr marL="0" lvl="0" indent="0" algn="l" rtl="0">
              <a:lnSpc>
                <a:spcPct val="115000"/>
              </a:lnSpc>
              <a:spcBef>
                <a:spcPts val="2000"/>
              </a:spcBef>
              <a:spcAft>
                <a:spcPts val="0"/>
              </a:spcAft>
              <a:buSzPts val="1100"/>
              <a:buNone/>
            </a:pPr>
            <a:r>
              <a:rPr lang="en-GB" b="1"/>
              <a:t>To do</a:t>
            </a:r>
            <a:r>
              <a:rPr lang="en-GB"/>
              <a:t>: prepare submission for RESSH 2019.</a:t>
            </a:r>
            <a:endParaRPr/>
          </a:p>
          <a:p>
            <a:pPr marL="0" lvl="0" indent="0" algn="l" rtl="0">
              <a:lnSpc>
                <a:spcPct val="115000"/>
              </a:lnSpc>
              <a:spcBef>
                <a:spcPts val="2000"/>
              </a:spcBef>
              <a:spcAft>
                <a:spcPts val="0"/>
              </a:spcAft>
              <a:buSzPts val="1100"/>
              <a:buNone/>
            </a:pPr>
            <a:endParaRPr b="1"/>
          </a:p>
          <a:p>
            <a:pPr marL="0" lvl="0" indent="0" algn="l" rtl="0">
              <a:lnSpc>
                <a:spcPct val="115000"/>
              </a:lnSpc>
              <a:spcBef>
                <a:spcPts val="2000"/>
              </a:spcBef>
              <a:spcAft>
                <a:spcPts val="0"/>
              </a:spcAft>
              <a:buSzPts val="1100"/>
              <a:buNone/>
            </a:pPr>
            <a:endParaRPr b="1">
              <a:solidFill>
                <a:schemeClr val="dk1"/>
              </a:solidFill>
            </a:endParaRPr>
          </a:p>
          <a:p>
            <a:pPr marL="0" lvl="0" indent="0" algn="l" rtl="0">
              <a:lnSpc>
                <a:spcPct val="115000"/>
              </a:lnSpc>
              <a:spcBef>
                <a:spcPts val="2000"/>
              </a:spcBef>
              <a:spcAft>
                <a:spcPts val="0"/>
              </a:spcAft>
              <a:buSzPts val="1100"/>
              <a:buNone/>
            </a:pPr>
            <a:endParaRPr>
              <a:solidFill>
                <a:srgbClr val="A6A6A6"/>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9"/>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WP3, </a:t>
            </a:r>
            <a:r>
              <a:rPr lang="en-GB">
                <a:solidFill>
                  <a:srgbClr val="FFFFFF"/>
                </a:solidFill>
                <a:latin typeface="Calibri"/>
                <a:ea typeface="Calibri"/>
                <a:cs typeface="Calibri"/>
                <a:sym typeface="Calibri"/>
              </a:rPr>
              <a:t>Ma</a:t>
            </a:r>
            <a:endParaRPr/>
          </a:p>
        </p:txBody>
      </p:sp>
      <p:sp>
        <p:nvSpPr>
          <p:cNvPr id="691" name="Google Shape;691;p79"/>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SzPts val="1100"/>
              <a:buNone/>
            </a:pPr>
            <a:r>
              <a:rPr lang="en-GB" b="1"/>
              <a:t>Lai Ma</a:t>
            </a:r>
            <a:r>
              <a:rPr lang="en-GB"/>
              <a:t>, </a:t>
            </a:r>
            <a:r>
              <a:rPr lang="en-GB">
                <a:solidFill>
                  <a:schemeClr val="dk1"/>
                </a:solidFill>
              </a:rPr>
              <a:t>Uni College Dublin, </a:t>
            </a:r>
            <a:r>
              <a:rPr lang="en-GB"/>
              <a:t>IE; host: Gunnar Sivertsen, Nordic Institute for Studies in Innovation, Research and Education, NO;</a:t>
            </a:r>
            <a:endParaRPr/>
          </a:p>
          <a:p>
            <a:pPr marL="0" lvl="0" indent="0" algn="l" rtl="0">
              <a:lnSpc>
                <a:spcPct val="115000"/>
              </a:lnSpc>
              <a:spcBef>
                <a:spcPts val="2000"/>
              </a:spcBef>
              <a:spcAft>
                <a:spcPts val="0"/>
              </a:spcAft>
              <a:buSzPts val="1100"/>
              <a:buNone/>
            </a:pPr>
            <a:r>
              <a:rPr lang="en-GB" b="1"/>
              <a:t>Main aim</a:t>
            </a:r>
            <a:r>
              <a:rPr lang="en-GB"/>
              <a:t>: to understand how metadata construction in commercial and national databases may affect research evaluation of SSH;</a:t>
            </a:r>
            <a:endParaRPr/>
          </a:p>
          <a:p>
            <a:pPr marL="0" lvl="0" indent="0" algn="l" rtl="0">
              <a:lnSpc>
                <a:spcPct val="115000"/>
              </a:lnSpc>
              <a:spcBef>
                <a:spcPts val="2000"/>
              </a:spcBef>
              <a:spcAft>
                <a:spcPts val="0"/>
              </a:spcAft>
              <a:buSzPts val="1100"/>
              <a:buNone/>
            </a:pPr>
            <a:r>
              <a:rPr lang="en-GB" b="1"/>
              <a:t>Main activities</a:t>
            </a:r>
            <a:r>
              <a:rPr lang="en-GB"/>
              <a:t>: draft grant proposal and articles pertaining to the topic of research evaluation in SSH; </a:t>
            </a:r>
            <a:endParaRPr/>
          </a:p>
          <a:p>
            <a:pPr marL="0" lvl="0" indent="0" algn="l" rtl="0">
              <a:lnSpc>
                <a:spcPct val="115000"/>
              </a:lnSpc>
              <a:spcBef>
                <a:spcPts val="2000"/>
              </a:spcBef>
              <a:spcAft>
                <a:spcPts val="0"/>
              </a:spcAft>
              <a:buSzPts val="1100"/>
              <a:buNone/>
            </a:pPr>
            <a:r>
              <a:rPr lang="en-GB" b="1"/>
              <a:t>Main results</a:t>
            </a:r>
            <a:r>
              <a:rPr lang="en-GB"/>
              <a:t>: Submission to ISSI Conference, Seed Funding Scheme (University College Dublin).</a:t>
            </a:r>
            <a:endParaRPr/>
          </a:p>
          <a:p>
            <a:pPr marL="0" lvl="0" indent="0" algn="l" rtl="0">
              <a:lnSpc>
                <a:spcPct val="115000"/>
              </a:lnSpc>
              <a:spcBef>
                <a:spcPts val="2000"/>
              </a:spcBef>
              <a:spcAft>
                <a:spcPts val="0"/>
              </a:spcAft>
              <a:buSzPts val="1100"/>
              <a:buNone/>
            </a:pPr>
            <a:endParaRPr b="1">
              <a:solidFill>
                <a:schemeClr val="dk1"/>
              </a:solidFill>
            </a:endParaRPr>
          </a:p>
          <a:p>
            <a:pPr marL="0" lvl="0" indent="0" algn="l" rtl="0">
              <a:lnSpc>
                <a:spcPct val="115000"/>
              </a:lnSpc>
              <a:spcBef>
                <a:spcPts val="2000"/>
              </a:spcBef>
              <a:spcAft>
                <a:spcPts val="0"/>
              </a:spcAft>
              <a:buSzPts val="1100"/>
              <a:buNone/>
            </a:pPr>
            <a:endParaRPr>
              <a:solidFill>
                <a:srgbClr val="A6A6A6"/>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0"/>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WP3, </a:t>
            </a:r>
            <a:r>
              <a:rPr lang="en-GB">
                <a:solidFill>
                  <a:srgbClr val="FFFFFF"/>
                </a:solidFill>
                <a:latin typeface="Calibri"/>
                <a:ea typeface="Calibri"/>
                <a:cs typeface="Calibri"/>
                <a:sym typeface="Calibri"/>
              </a:rPr>
              <a:t>Jermen</a:t>
            </a:r>
            <a:endParaRPr/>
          </a:p>
        </p:txBody>
      </p:sp>
      <p:sp>
        <p:nvSpPr>
          <p:cNvPr id="697" name="Google Shape;697;p80"/>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SzPts val="1100"/>
              <a:buNone/>
            </a:pPr>
            <a:r>
              <a:rPr lang="en-GB" b="1">
                <a:solidFill>
                  <a:schemeClr val="dk1"/>
                </a:solidFill>
              </a:rPr>
              <a:t>Nataša Jermen</a:t>
            </a:r>
            <a:r>
              <a:rPr lang="en-GB">
                <a:solidFill>
                  <a:schemeClr val="dk1"/>
                </a:solidFill>
              </a:rPr>
              <a:t>, Miroslav Krleža Institute of Lexicography, CR; host: Rupert Gatti, Open Book Publishers, UK;</a:t>
            </a:r>
            <a:endParaRPr>
              <a:solidFill>
                <a:schemeClr val="dk1"/>
              </a:solidFill>
            </a:endParaRPr>
          </a:p>
          <a:p>
            <a:pPr marL="0" lvl="0" indent="0" algn="l" rtl="0">
              <a:lnSpc>
                <a:spcPct val="115000"/>
              </a:lnSpc>
              <a:spcBef>
                <a:spcPts val="2000"/>
              </a:spcBef>
              <a:spcAft>
                <a:spcPts val="0"/>
              </a:spcAft>
              <a:buSzPts val="1100"/>
              <a:buNone/>
            </a:pPr>
            <a:r>
              <a:rPr lang="en-GB" b="1">
                <a:solidFill>
                  <a:schemeClr val="dk1"/>
                </a:solidFill>
              </a:rPr>
              <a:t>Main aims: </a:t>
            </a:r>
            <a:r>
              <a:rPr lang="en-GB">
                <a:solidFill>
                  <a:schemeClr val="dk1"/>
                </a:solidFill>
              </a:rPr>
              <a:t>to provide a qualitative analysis of </a:t>
            </a:r>
            <a:r>
              <a:rPr lang="en-GB"/>
              <a:t>HIRMEOS project aimed at prototyping innovative metrics service for OA scholarly monographs;</a:t>
            </a:r>
            <a:endParaRPr/>
          </a:p>
          <a:p>
            <a:pPr marL="0" lvl="0" indent="0" algn="l" rtl="0">
              <a:lnSpc>
                <a:spcPct val="115000"/>
              </a:lnSpc>
              <a:spcBef>
                <a:spcPts val="2000"/>
              </a:spcBef>
              <a:spcAft>
                <a:spcPts val="0"/>
              </a:spcAft>
              <a:buSzPts val="1100"/>
              <a:buNone/>
            </a:pPr>
            <a:r>
              <a:rPr lang="en-GB" b="1">
                <a:solidFill>
                  <a:schemeClr val="dk1"/>
                </a:solidFill>
              </a:rPr>
              <a:t>Main results</a:t>
            </a:r>
            <a:r>
              <a:rPr lang="en-GB">
                <a:solidFill>
                  <a:schemeClr val="dk1"/>
                </a:solidFill>
              </a:rPr>
              <a:t>: </a:t>
            </a:r>
            <a:r>
              <a:rPr lang="en-GB"/>
              <a:t>comparison of the different publication platforms. and overview of the HIRMEOS; a case study on Twitter usage of a book recently published by Open Book Publishers (in progress).</a:t>
            </a:r>
            <a:endParaRPr/>
          </a:p>
          <a:p>
            <a:pPr marL="0" lvl="0" indent="0" algn="l" rtl="0">
              <a:lnSpc>
                <a:spcPct val="115000"/>
              </a:lnSpc>
              <a:spcBef>
                <a:spcPts val="2000"/>
              </a:spcBef>
              <a:spcAft>
                <a:spcPts val="0"/>
              </a:spcAft>
              <a:buSzPts val="1100"/>
              <a:buNone/>
            </a:pPr>
            <a:endParaRPr>
              <a:solidFill>
                <a:srgbClr val="A6A6A6"/>
              </a:solidFill>
            </a:endParaRPr>
          </a:p>
          <a:p>
            <a:pPr marL="0" lvl="0" indent="0" algn="l" rtl="0">
              <a:spcBef>
                <a:spcPts val="0"/>
              </a:spcBef>
              <a:spcAft>
                <a:spcPts val="0"/>
              </a:spcAft>
              <a:buSzPts val="2160"/>
              <a:buNone/>
            </a:pPr>
            <a:endParaRPr b="1">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1"/>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sz="3600"/>
              <a:t>Realised STSM, WP3, Pölönen</a:t>
            </a:r>
            <a:endParaRPr sz="3600"/>
          </a:p>
        </p:txBody>
      </p:sp>
      <p:sp>
        <p:nvSpPr>
          <p:cNvPr id="703" name="Google Shape;703;p81"/>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sz="2200" b="1"/>
              <a:t>Janne Pölönen</a:t>
            </a:r>
            <a:r>
              <a:rPr lang="en-GB" sz="2200"/>
              <a:t>, FI; host: Emanuel Kulczycki: Adam Mickiewicz Uni in Poznań, PL;</a:t>
            </a:r>
            <a:endParaRPr sz="2200"/>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rPr>
              <a:t>Main aim</a:t>
            </a:r>
            <a:r>
              <a:rPr lang="en-GB" sz="2200">
                <a:solidFill>
                  <a:schemeClr val="dk1"/>
                </a:solidFill>
              </a:rPr>
              <a:t>: Comparison of SSH journal article patterns across seven European countries;</a:t>
            </a:r>
            <a:endParaRPr sz="2200">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rPr>
              <a:t>Main activities</a:t>
            </a:r>
            <a:r>
              <a:rPr lang="en-GB" sz="2200">
                <a:solidFill>
                  <a:schemeClr val="dk1"/>
                </a:solidFill>
              </a:rPr>
              <a:t>: Integrating Finnish SSH researcher and output data to analysis; preparing a journal list; identifying 6 topics of study;</a:t>
            </a:r>
            <a:endParaRPr sz="2200">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rPr>
              <a:t>Main results</a:t>
            </a:r>
            <a:r>
              <a:rPr lang="en-GB" sz="2200">
                <a:solidFill>
                  <a:schemeClr val="dk1"/>
                </a:solidFill>
              </a:rPr>
              <a:t>: 76 % of the Finnish SSH researchers publish only in one language, 23 % use two and 1 % use three or more languages;</a:t>
            </a:r>
            <a:endParaRPr sz="2200">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rPr>
              <a:t>To do</a:t>
            </a:r>
            <a:r>
              <a:rPr lang="en-GB" sz="2200">
                <a:solidFill>
                  <a:schemeClr val="dk1"/>
                </a:solidFill>
              </a:rPr>
              <a:t>: a paper on multilingualism, papers on the other topics.</a:t>
            </a:r>
            <a:endParaRPr sz="2200">
              <a:solidFill>
                <a:schemeClr val="dk1"/>
              </a:solidFill>
            </a:endParaRPr>
          </a:p>
          <a:p>
            <a:pPr marL="0" lvl="0" indent="0" algn="l" rtl="0">
              <a:lnSpc>
                <a:spcPct val="115000"/>
              </a:lnSpc>
              <a:spcBef>
                <a:spcPts val="2000"/>
              </a:spcBef>
              <a:spcAft>
                <a:spcPts val="0"/>
              </a:spcAft>
              <a:buSzPts val="1100"/>
              <a:buNone/>
            </a:pPr>
            <a:endParaRPr sz="2200" b="1"/>
          </a:p>
          <a:p>
            <a:pPr marL="0" lvl="0" indent="0" algn="l" rtl="0">
              <a:lnSpc>
                <a:spcPct val="115000"/>
              </a:lnSpc>
              <a:spcBef>
                <a:spcPts val="2000"/>
              </a:spcBef>
              <a:spcAft>
                <a:spcPts val="0"/>
              </a:spcAft>
              <a:buSzPts val="1100"/>
              <a:buNone/>
            </a:pPr>
            <a:endParaRPr sz="2000" b="1">
              <a:solidFill>
                <a:schemeClr val="dk1"/>
              </a:solidFill>
            </a:endParaRPr>
          </a:p>
          <a:p>
            <a:pPr marL="0" lvl="0" indent="0" algn="l" rtl="0">
              <a:lnSpc>
                <a:spcPct val="115000"/>
              </a:lnSpc>
              <a:spcBef>
                <a:spcPts val="2000"/>
              </a:spcBef>
              <a:spcAft>
                <a:spcPts val="0"/>
              </a:spcAft>
              <a:buSzPts val="1100"/>
              <a:buNone/>
            </a:pPr>
            <a:endParaRPr sz="1800">
              <a:solidFill>
                <a:srgbClr val="A6A6A6"/>
              </a:solidFill>
              <a:latin typeface="Arial"/>
              <a:ea typeface="Arial"/>
              <a:cs typeface="Arial"/>
              <a:sym typeface="Arial"/>
            </a:endParaRPr>
          </a:p>
          <a:p>
            <a:pPr marL="0" lvl="0" indent="0" algn="l" rtl="0">
              <a:spcBef>
                <a:spcPts val="0"/>
              </a:spcBef>
              <a:spcAft>
                <a:spcPts val="0"/>
              </a:spcAft>
              <a:buSzPts val="2160"/>
              <a:buNone/>
            </a:pPr>
            <a:endParaRPr sz="2200" b="1">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2"/>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Realised STSM, </a:t>
            </a:r>
            <a:r>
              <a:rPr lang="en-GB" sz="3600">
                <a:latin typeface="Calibri"/>
                <a:ea typeface="Calibri"/>
                <a:cs typeface="Calibri"/>
                <a:sym typeface="Calibri"/>
              </a:rPr>
              <a:t>ECI, Šinkūnienė</a:t>
            </a:r>
            <a:endParaRPr sz="3600">
              <a:latin typeface="Calibri"/>
              <a:ea typeface="Calibri"/>
              <a:cs typeface="Calibri"/>
              <a:sym typeface="Calibri"/>
            </a:endParaRPr>
          </a:p>
        </p:txBody>
      </p:sp>
      <p:sp>
        <p:nvSpPr>
          <p:cNvPr id="709" name="Google Shape;709;p82"/>
          <p:cNvSpPr txBox="1">
            <a:spLocks noGrp="1"/>
          </p:cNvSpPr>
          <p:nvPr>
            <p:ph type="body" idx="1"/>
          </p:nvPr>
        </p:nvSpPr>
        <p:spPr>
          <a:xfrm>
            <a:off x="453571" y="2133600"/>
            <a:ext cx="8404800" cy="472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Name: </a:t>
            </a:r>
            <a:r>
              <a:rPr lang="en-GB" sz="2200">
                <a:solidFill>
                  <a:schemeClr val="dk1"/>
                </a:solidFill>
                <a:latin typeface="Arial"/>
                <a:ea typeface="Arial"/>
                <a:cs typeface="Arial"/>
                <a:sym typeface="Arial"/>
              </a:rPr>
              <a:t>Jolanta Šinkūnienė, LT; Host: </a:t>
            </a:r>
            <a:r>
              <a:rPr lang="en-GB" sz="2200">
                <a:highlight>
                  <a:srgbClr val="FFFFFF"/>
                </a:highlight>
                <a:latin typeface="Arial"/>
                <a:ea typeface="Arial"/>
                <a:cs typeface="Arial"/>
                <a:sym typeface="Arial"/>
              </a:rPr>
              <a:t>Marc Vanholsbeeck, BE.</a:t>
            </a:r>
            <a:endParaRPr sz="2200">
              <a:highlight>
                <a:srgbClr val="FFFFFF"/>
              </a:highlight>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Main aim</a:t>
            </a:r>
            <a:r>
              <a:rPr lang="en-GB" sz="2200">
                <a:solidFill>
                  <a:schemeClr val="dk1"/>
                </a:solidFill>
                <a:latin typeface="Arial"/>
                <a:ea typeface="Arial"/>
                <a:cs typeface="Arial"/>
                <a:sym typeface="Arial"/>
              </a:rPr>
              <a:t>: to investigate information, support and resources available to ECI / lacking by ECI;</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Main activity</a:t>
            </a:r>
            <a:r>
              <a:rPr lang="en-GB" sz="2200">
                <a:solidFill>
                  <a:schemeClr val="dk1"/>
                </a:solidFill>
                <a:latin typeface="Arial"/>
                <a:ea typeface="Arial"/>
                <a:cs typeface="Arial"/>
                <a:sym typeface="Arial"/>
              </a:rPr>
              <a:t>: analysing 50 fiches from the interviews with ECI from 14 countries; nn</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r>
              <a:rPr lang="en-GB" sz="2200" b="1">
                <a:solidFill>
                  <a:schemeClr val="dk1"/>
                </a:solidFill>
                <a:latin typeface="Arial"/>
                <a:ea typeface="Arial"/>
                <a:cs typeface="Arial"/>
                <a:sym typeface="Arial"/>
              </a:rPr>
              <a:t>Findings/results</a:t>
            </a:r>
            <a:r>
              <a:rPr lang="en-GB" sz="2200">
                <a:solidFill>
                  <a:schemeClr val="dk1"/>
                </a:solidFill>
                <a:latin typeface="Arial"/>
                <a:ea typeface="Arial"/>
                <a:cs typeface="Arial"/>
                <a:sym typeface="Arial"/>
              </a:rPr>
              <a:t>: country profiles of information, support and resources types developed; key aspects relevant for ECI in terms of information, support, resources identified; recommendations for ECI support formulated.</a:t>
            </a:r>
            <a:endParaRPr sz="2200">
              <a:solidFill>
                <a:schemeClr val="dk1"/>
              </a:solidFill>
              <a:latin typeface="Arial"/>
              <a:ea typeface="Arial"/>
              <a:cs typeface="Arial"/>
              <a:sym typeface="Arial"/>
            </a:endParaRPr>
          </a:p>
          <a:p>
            <a:pPr marL="0" lvl="0" indent="0" algn="l" rtl="0">
              <a:lnSpc>
                <a:spcPct val="115000"/>
              </a:lnSpc>
              <a:spcBef>
                <a:spcPts val="2000"/>
              </a:spcBef>
              <a:spcAft>
                <a:spcPts val="0"/>
              </a:spcAft>
              <a:buSzPts val="1100"/>
              <a:buNone/>
            </a:pPr>
            <a:endParaRPr sz="2200">
              <a:latin typeface="Arial"/>
              <a:ea typeface="Arial"/>
              <a:cs typeface="Arial"/>
              <a:sym typeface="Arial"/>
            </a:endParaRPr>
          </a:p>
          <a:p>
            <a:pPr marL="0" lvl="0" indent="0" algn="l" rtl="0">
              <a:lnSpc>
                <a:spcPct val="115000"/>
              </a:lnSpc>
              <a:spcBef>
                <a:spcPts val="2000"/>
              </a:spcBef>
              <a:spcAft>
                <a:spcPts val="0"/>
              </a:spcAft>
              <a:buSzPts val="1100"/>
              <a:buNone/>
            </a:pPr>
            <a:endParaRPr sz="2200" b="1"/>
          </a:p>
          <a:p>
            <a:pPr marL="0" lvl="0" indent="0" algn="l" rtl="0">
              <a:lnSpc>
                <a:spcPct val="115000"/>
              </a:lnSpc>
              <a:spcBef>
                <a:spcPts val="2000"/>
              </a:spcBef>
              <a:spcAft>
                <a:spcPts val="0"/>
              </a:spcAft>
              <a:buSzPts val="1100"/>
              <a:buNone/>
            </a:pPr>
            <a:endParaRPr sz="2000" b="1">
              <a:solidFill>
                <a:schemeClr val="dk1"/>
              </a:solidFill>
            </a:endParaRPr>
          </a:p>
          <a:p>
            <a:pPr marL="0" lvl="0" indent="0" algn="l" rtl="0">
              <a:lnSpc>
                <a:spcPct val="115000"/>
              </a:lnSpc>
              <a:spcBef>
                <a:spcPts val="2000"/>
              </a:spcBef>
              <a:spcAft>
                <a:spcPts val="0"/>
              </a:spcAft>
              <a:buSzPts val="1100"/>
              <a:buNone/>
            </a:pPr>
            <a:endParaRPr sz="1800">
              <a:solidFill>
                <a:srgbClr val="A6A6A6"/>
              </a:solidFill>
              <a:latin typeface="Arial"/>
              <a:ea typeface="Arial"/>
              <a:cs typeface="Arial"/>
              <a:sym typeface="Arial"/>
            </a:endParaRPr>
          </a:p>
          <a:p>
            <a:pPr marL="0" lvl="0" indent="0" algn="l" rtl="0">
              <a:spcBef>
                <a:spcPts val="0"/>
              </a:spcBef>
              <a:spcAft>
                <a:spcPts val="0"/>
              </a:spcAft>
              <a:buSzPts val="2160"/>
              <a:buNone/>
            </a:pPr>
            <a:endParaRPr sz="2200" b="1">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715" name="Google Shape;715;p8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716" name="Google Shape;716;p8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Agenda for the meeting</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Emanuel Kulczycki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Agenda for two days</a:t>
            </a:r>
            <a:endParaRPr/>
          </a:p>
        </p:txBody>
      </p:sp>
      <p:sp>
        <p:nvSpPr>
          <p:cNvPr id="722" name="Google Shape;722;p84"/>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pic>
        <p:nvPicPr>
          <p:cNvPr id="723" name="Google Shape;723;p84"/>
          <p:cNvPicPr preferRelativeResize="0"/>
          <p:nvPr/>
        </p:nvPicPr>
        <p:blipFill rotWithShape="1">
          <a:blip r:embed="rId3">
            <a:alphaModFix/>
          </a:blip>
          <a:srcRect/>
          <a:stretch/>
        </p:blipFill>
        <p:spPr>
          <a:xfrm>
            <a:off x="736650" y="1749630"/>
            <a:ext cx="7976184" cy="505180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5"/>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pic>
        <p:nvPicPr>
          <p:cNvPr id="729" name="Google Shape;729;p85"/>
          <p:cNvPicPr preferRelativeResize="0"/>
          <p:nvPr/>
        </p:nvPicPr>
        <p:blipFill>
          <a:blip r:embed="rId3">
            <a:alphaModFix/>
          </a:blip>
          <a:stretch>
            <a:fillRect/>
          </a:stretch>
        </p:blipFill>
        <p:spPr>
          <a:xfrm>
            <a:off x="901938" y="936400"/>
            <a:ext cx="7839075" cy="560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Agenda</a:t>
            </a:r>
            <a:endParaRPr/>
          </a:p>
        </p:txBody>
      </p:sp>
      <p:sp>
        <p:nvSpPr>
          <p:cNvPr id="502" name="Google Shape;502;p50"/>
          <p:cNvSpPr txBox="1">
            <a:spLocks noGrp="1"/>
          </p:cNvSpPr>
          <p:nvPr>
            <p:ph type="body" idx="1"/>
          </p:nvPr>
        </p:nvSpPr>
        <p:spPr>
          <a:xfrm>
            <a:off x="2422689" y="2413262"/>
            <a:ext cx="5510276" cy="3712901"/>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New participants</a:t>
            </a:r>
            <a:endParaRPr/>
          </a:p>
          <a:p>
            <a:pPr marL="454025" lvl="0" indent="-454025" algn="l" rtl="0">
              <a:spcBef>
                <a:spcPts val="2000"/>
              </a:spcBef>
              <a:spcAft>
                <a:spcPts val="0"/>
              </a:spcAft>
              <a:buSzPts val="2160"/>
              <a:buChar char="↗"/>
            </a:pPr>
            <a:r>
              <a:rPr lang="en-GB"/>
              <a:t>Changes in steering positions  </a:t>
            </a:r>
            <a:endParaRPr/>
          </a:p>
          <a:p>
            <a:pPr marL="454025" lvl="0" indent="-454025" algn="l" rtl="0">
              <a:spcBef>
                <a:spcPts val="2000"/>
              </a:spcBef>
              <a:spcAft>
                <a:spcPts val="0"/>
              </a:spcAft>
              <a:buSzPts val="2160"/>
              <a:buChar char="↗"/>
            </a:pPr>
            <a:r>
              <a:rPr lang="en-GB"/>
              <a:t>Deliverables</a:t>
            </a:r>
            <a:endParaRPr/>
          </a:p>
          <a:p>
            <a:pPr marL="454025" lvl="0" indent="-454025" algn="l" rtl="0">
              <a:spcBef>
                <a:spcPts val="2000"/>
              </a:spcBef>
              <a:spcAft>
                <a:spcPts val="0"/>
              </a:spcAft>
              <a:buSzPts val="2160"/>
              <a:buChar char="↗"/>
            </a:pPr>
            <a:r>
              <a:rPr lang="en-GB"/>
              <a:t>Dissemination matters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Tomorrow, 8th of March</a:t>
            </a:r>
            <a:endParaRPr/>
          </a:p>
        </p:txBody>
      </p:sp>
      <p:sp>
        <p:nvSpPr>
          <p:cNvPr id="735" name="Google Shape;735;p86"/>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pic>
        <p:nvPicPr>
          <p:cNvPr id="736" name="Google Shape;736;p86"/>
          <p:cNvPicPr preferRelativeResize="0"/>
          <p:nvPr/>
        </p:nvPicPr>
        <p:blipFill rotWithShape="1">
          <a:blip r:embed="rId3">
            <a:alphaModFix/>
          </a:blip>
          <a:srcRect/>
          <a:stretch/>
        </p:blipFill>
        <p:spPr>
          <a:xfrm>
            <a:off x="1008669" y="1598222"/>
            <a:ext cx="7396030" cy="500558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pic>
        <p:nvPicPr>
          <p:cNvPr id="742" name="Google Shape;742;p87"/>
          <p:cNvPicPr preferRelativeResize="0"/>
          <p:nvPr/>
        </p:nvPicPr>
        <p:blipFill rotWithShape="1">
          <a:blip r:embed="rId3">
            <a:alphaModFix/>
          </a:blip>
          <a:srcRect/>
          <a:stretch/>
        </p:blipFill>
        <p:spPr>
          <a:xfrm>
            <a:off x="575035" y="857838"/>
            <a:ext cx="8146678" cy="527960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Joint dinner: 7th of March</a:t>
            </a:r>
            <a:endParaRPr/>
          </a:p>
        </p:txBody>
      </p:sp>
      <p:sp>
        <p:nvSpPr>
          <p:cNvPr id="748" name="Google Shape;748;p88"/>
          <p:cNvSpPr txBox="1">
            <a:spLocks noGrp="1"/>
          </p:cNvSpPr>
          <p:nvPr>
            <p:ph type="body" idx="1"/>
          </p:nvPr>
        </p:nvSpPr>
        <p:spPr>
          <a:xfrm>
            <a:off x="284174" y="2002375"/>
            <a:ext cx="8200800" cy="74280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Restaurant “Desetka”. 19:00-21:00</a:t>
            </a:r>
            <a:endParaRPr/>
          </a:p>
        </p:txBody>
      </p:sp>
      <p:pic>
        <p:nvPicPr>
          <p:cNvPr id="749" name="Google Shape;749;p88"/>
          <p:cNvPicPr preferRelativeResize="0"/>
          <p:nvPr/>
        </p:nvPicPr>
        <p:blipFill>
          <a:blip r:embed="rId3">
            <a:alphaModFix/>
          </a:blip>
          <a:stretch>
            <a:fillRect/>
          </a:stretch>
        </p:blipFill>
        <p:spPr>
          <a:xfrm>
            <a:off x="657413" y="2600328"/>
            <a:ext cx="7827603" cy="38080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8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755" name="Google Shape;755;p89"/>
          <p:cNvSpPr txBox="1">
            <a:spLocks noGrp="1"/>
          </p:cNvSpPr>
          <p:nvPr>
            <p:ph type="body" idx="1"/>
          </p:nvPr>
        </p:nvSpPr>
        <p:spPr>
          <a:xfrm>
            <a:off x="1102773" y="2865437"/>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860"/>
              <a:buNone/>
            </a:pPr>
            <a:r>
              <a:rPr lang="en-GB" sz="5400"/>
              <a:t>Have a fruitful meeting!</a:t>
            </a:r>
            <a:endParaRPr/>
          </a:p>
          <a:p>
            <a:pPr marL="0" lvl="0" indent="0" algn="l" rtl="0">
              <a:spcBef>
                <a:spcPts val="2000"/>
              </a:spcBef>
              <a:spcAft>
                <a:spcPts val="0"/>
              </a:spcAft>
              <a:buSzPts val="2250"/>
              <a:buNone/>
            </a:pPr>
            <a:r>
              <a:rPr lang="en-GB" sz="2500"/>
              <a:t>and write the minutes.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761" name="Google Shape;761;p90"/>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endParaRPr/>
          </a:p>
        </p:txBody>
      </p:sp>
      <p:sp>
        <p:nvSpPr>
          <p:cNvPr id="762" name="Google Shape;762;p90"/>
          <p:cNvSpPr/>
          <p:nvPr/>
        </p:nvSpPr>
        <p:spPr>
          <a:xfrm>
            <a:off x="3543300" y="0"/>
            <a:ext cx="5600700" cy="6858000"/>
          </a:xfrm>
          <a:prstGeom prst="rect">
            <a:avLst/>
          </a:prstGeom>
          <a:solidFill>
            <a:schemeClr val="accent2"/>
          </a:solidFill>
          <a:ln w="25400" cap="flat" cmpd="sng">
            <a:solidFill>
              <a:srgbClr val="1D5C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a:solidFill>
                  <a:schemeClr val="lt1"/>
                </a:solidFill>
                <a:latin typeface="Calibri"/>
                <a:ea typeface="Calibri"/>
                <a:cs typeface="Calibri"/>
                <a:sym typeface="Calibri"/>
              </a:rPr>
              <a:t>FIRST  DAY</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Presentation for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the MC meeting</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a:solidFill>
                  <a:schemeClr val="lt1"/>
                </a:solidFill>
                <a:latin typeface="Calibri"/>
                <a:ea typeface="Calibri"/>
                <a:cs typeface="Calibri"/>
                <a:sym typeface="Calibri"/>
              </a:rPr>
              <a:t>16h00 – 18h00</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4000" b="1">
                <a:solidFill>
                  <a:schemeClr val="lt1"/>
                </a:solidFill>
                <a:latin typeface="Calibri"/>
                <a:ea typeface="Calibri"/>
                <a:cs typeface="Calibri"/>
                <a:sym typeface="Calibri"/>
              </a:rPr>
              <a:t>7</a:t>
            </a:r>
            <a:r>
              <a:rPr lang="en-GB" sz="4000" b="1" baseline="30000">
                <a:solidFill>
                  <a:schemeClr val="lt1"/>
                </a:solidFill>
                <a:latin typeface="Calibri"/>
                <a:ea typeface="Calibri"/>
                <a:cs typeface="Calibri"/>
                <a:sym typeface="Calibri"/>
              </a:rPr>
              <a:t>th</a:t>
            </a:r>
            <a:r>
              <a:rPr lang="en-GB" sz="4000" b="1">
                <a:solidFill>
                  <a:schemeClr val="lt1"/>
                </a:solidFill>
                <a:latin typeface="Calibri"/>
                <a:ea typeface="Calibri"/>
                <a:cs typeface="Calibri"/>
                <a:sym typeface="Calibri"/>
              </a:rPr>
              <a:t> of March 2019</a:t>
            </a:r>
            <a:endParaRPr/>
          </a:p>
        </p:txBody>
      </p:sp>
      <p:sp>
        <p:nvSpPr>
          <p:cNvPr id="763" name="Google Shape;763;p90"/>
          <p:cNvSpPr/>
          <p:nvPr/>
        </p:nvSpPr>
        <p:spPr>
          <a:xfrm>
            <a:off x="-1587" y="0"/>
            <a:ext cx="3544887" cy="6858000"/>
          </a:xfrm>
          <a:prstGeom prst="rect">
            <a:avLst/>
          </a:prstGeom>
          <a:gradFill>
            <a:gsLst>
              <a:gs pos="0">
                <a:srgbClr val="FF6B0E"/>
              </a:gs>
              <a:gs pos="100000">
                <a:schemeClr val="accent6"/>
              </a:gs>
            </a:gsLst>
            <a:lin ang="16200000" scaled="0"/>
          </a:gradFill>
          <a:ln>
            <a:noFill/>
          </a:ln>
          <a:effectLst>
            <a:outerShdw blurRad="50800" sx="104999" sy="104999"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400">
                <a:solidFill>
                  <a:schemeClr val="lt1"/>
                </a:solidFill>
                <a:latin typeface="Calibri"/>
                <a:ea typeface="Calibri"/>
                <a:cs typeface="Calibri"/>
                <a:sym typeface="Calibri"/>
              </a:rPr>
              <a:t>B</a:t>
            </a:r>
            <a:endParaRPr sz="30400" b="1">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91"/>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Autofit/>
          </a:bodyPr>
          <a:lstStyle/>
          <a:p>
            <a:pPr marL="0" lvl="0" indent="0" algn="l" rtl="0">
              <a:lnSpc>
                <a:spcPct val="109523"/>
              </a:lnSpc>
              <a:spcBef>
                <a:spcPts val="0"/>
              </a:spcBef>
              <a:spcAft>
                <a:spcPts val="0"/>
              </a:spcAft>
              <a:buClr>
                <a:schemeClr val="lt1"/>
              </a:buClr>
              <a:buSzPts val="4200"/>
              <a:buFont typeface="Corbel"/>
              <a:buNone/>
            </a:pPr>
            <a:r>
              <a:rPr lang="en-GB"/>
              <a:t>COST ACTION CA15137</a:t>
            </a:r>
            <a:endParaRPr/>
          </a:p>
        </p:txBody>
      </p:sp>
      <p:sp>
        <p:nvSpPr>
          <p:cNvPr id="769" name="Google Shape;769;p91"/>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20"/>
              <a:buNone/>
            </a:pPr>
            <a:r>
              <a:rPr lang="en-GB"/>
              <a:t>MC meeting, Podgorica, 7th of March 2019</a:t>
            </a:r>
            <a:endParaRPr/>
          </a:p>
        </p:txBody>
      </p:sp>
      <p:grpSp>
        <p:nvGrpSpPr>
          <p:cNvPr id="770" name="Google Shape;770;p91"/>
          <p:cNvGrpSpPr/>
          <p:nvPr/>
        </p:nvGrpSpPr>
        <p:grpSpPr>
          <a:xfrm>
            <a:off x="476205" y="2467605"/>
            <a:ext cx="8395652" cy="3519360"/>
            <a:chOff x="0" y="177"/>
            <a:chExt cx="8395652" cy="3519360"/>
          </a:xfrm>
        </p:grpSpPr>
        <p:sp>
          <p:nvSpPr>
            <p:cNvPr id="771" name="Google Shape;771;p91"/>
            <p:cNvSpPr/>
            <p:nvPr/>
          </p:nvSpPr>
          <p:spPr>
            <a:xfrm>
              <a:off x="0" y="177"/>
              <a:ext cx="8395652" cy="3519360"/>
            </a:xfrm>
            <a:prstGeom prst="roundRect">
              <a:avLst>
                <a:gd name="adj" fmla="val 16667"/>
              </a:avLst>
            </a:prstGeom>
            <a:gradFill>
              <a:gsLst>
                <a:gs pos="0">
                  <a:srgbClr val="842727"/>
                </a:gs>
                <a:gs pos="100000">
                  <a:srgbClr val="A00000"/>
                </a:gs>
              </a:gsLst>
              <a:lin ang="16200000" scaled="0"/>
            </a:gradFill>
            <a:ln>
              <a:noFill/>
            </a:ln>
            <a:effectLst>
              <a:outerShdw blurRad="38100" dist="25400" dir="6600000" sx="101000" sy="101000" rotWithShape="0">
                <a:srgbClr val="000000">
                  <a:alpha val="7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1"/>
            <p:cNvSpPr txBox="1"/>
            <p:nvPr/>
          </p:nvSpPr>
          <p:spPr>
            <a:xfrm>
              <a:off x="171801" y="171978"/>
              <a:ext cx="8052050" cy="3175758"/>
            </a:xfrm>
            <a:prstGeom prst="rect">
              <a:avLst/>
            </a:prstGeom>
            <a:noFill/>
            <a:ln>
              <a:noFill/>
            </a:ln>
          </p:spPr>
          <p:txBody>
            <a:bodyPr spcFirstLastPara="1" wrap="square" lIns="243825" tIns="243825" rIns="243825" bIns="243825" anchor="ctr" anchorCtr="0">
              <a:noAutofit/>
            </a:bodyPr>
            <a:lstStyle/>
            <a:p>
              <a:pPr marL="0" marR="0" lvl="0" indent="0" algn="ctr" rtl="0">
                <a:lnSpc>
                  <a:spcPct val="90000"/>
                </a:lnSpc>
                <a:spcBef>
                  <a:spcPts val="0"/>
                </a:spcBef>
                <a:spcAft>
                  <a:spcPts val="0"/>
                </a:spcAft>
                <a:buClr>
                  <a:schemeClr val="lt1"/>
                </a:buClr>
                <a:buSzPts val="6400"/>
                <a:buFont typeface="Calibri"/>
                <a:buNone/>
              </a:pPr>
              <a:r>
                <a:rPr lang="en-GB" sz="6400">
                  <a:solidFill>
                    <a:schemeClr val="lt1"/>
                  </a:solidFill>
                  <a:latin typeface="Calibri"/>
                  <a:ea typeface="Calibri"/>
                  <a:cs typeface="Calibri"/>
                  <a:sym typeface="Calibri"/>
                </a:rPr>
                <a:t>European Network for Research Evaluation in the SSH </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Quorum</a:t>
            </a:r>
            <a:endParaRPr/>
          </a:p>
        </p:txBody>
      </p:sp>
      <p:sp>
        <p:nvSpPr>
          <p:cNvPr id="778" name="Google Shape;778;p92"/>
          <p:cNvSpPr txBox="1">
            <a:spLocks noGrp="1"/>
          </p:cNvSpPr>
          <p:nvPr>
            <p:ph type="body" idx="1"/>
          </p:nvPr>
        </p:nvSpPr>
        <p:spPr>
          <a:xfrm>
            <a:off x="856218" y="2133600"/>
            <a:ext cx="7076747"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37 countries having signed the MoU</a:t>
            </a:r>
            <a:endParaRPr/>
          </a:p>
          <a:p>
            <a:pPr marL="454025" lvl="0" indent="-454025" algn="l" rtl="0">
              <a:spcBef>
                <a:spcPts val="800"/>
              </a:spcBef>
              <a:spcAft>
                <a:spcPts val="0"/>
              </a:spcAft>
              <a:buSzPts val="2160"/>
              <a:buChar char="↗"/>
            </a:pPr>
            <a:r>
              <a:rPr lang="en-GB"/>
              <a:t>Quorum at 2/3 (25 countries)</a:t>
            </a:r>
            <a:endParaRPr/>
          </a:p>
          <a:p>
            <a:pPr marL="454025" lvl="0" indent="-454025" algn="l" rtl="0">
              <a:spcBef>
                <a:spcPts val="800"/>
              </a:spcBef>
              <a:spcAft>
                <a:spcPts val="0"/>
              </a:spcAft>
              <a:buSzPts val="2160"/>
              <a:buChar char="↗"/>
            </a:pPr>
            <a:r>
              <a:rPr lang="en-GB"/>
              <a:t>NNC and IC only observers (no voting rights)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Agenda</a:t>
            </a:r>
            <a:endParaRPr/>
          </a:p>
        </p:txBody>
      </p:sp>
      <p:sp>
        <p:nvSpPr>
          <p:cNvPr id="784" name="Google Shape;784;p93"/>
          <p:cNvSpPr txBox="1">
            <a:spLocks noGrp="1"/>
          </p:cNvSpPr>
          <p:nvPr>
            <p:ph type="body" idx="1"/>
          </p:nvPr>
        </p:nvSpPr>
        <p:spPr>
          <a:xfrm>
            <a:off x="856218" y="2133600"/>
            <a:ext cx="7076747" cy="39925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160"/>
              <a:buFont typeface="Corbel"/>
              <a:buAutoNum type="arabicPeriod"/>
            </a:pPr>
            <a:r>
              <a:rPr lang="en-GB"/>
              <a:t>Update from the Action Chair</a:t>
            </a:r>
            <a:endParaRPr/>
          </a:p>
          <a:p>
            <a:pPr marL="457200" lvl="0" indent="-457200" algn="l" rtl="0">
              <a:spcBef>
                <a:spcPts val="200"/>
              </a:spcBef>
              <a:spcAft>
                <a:spcPts val="0"/>
              </a:spcAft>
              <a:buSzPts val="2160"/>
              <a:buFont typeface="Corbel"/>
              <a:buAutoNum type="arabicPeriod"/>
            </a:pPr>
            <a:r>
              <a:rPr lang="en-GB"/>
              <a:t>Update from the Grant Holder</a:t>
            </a:r>
            <a:endParaRPr/>
          </a:p>
          <a:p>
            <a:pPr marL="457200" lvl="0" indent="-457200" algn="l" rtl="0">
              <a:spcBef>
                <a:spcPts val="200"/>
              </a:spcBef>
              <a:spcAft>
                <a:spcPts val="0"/>
              </a:spcAft>
              <a:buSzPts val="2160"/>
              <a:buFont typeface="Corbel"/>
              <a:buAutoNum type="arabicPeriod"/>
            </a:pPr>
            <a:r>
              <a:rPr lang="en-GB"/>
              <a:t>Follow-up of MoU objectives: progress report of working groups</a:t>
            </a:r>
            <a:endParaRPr/>
          </a:p>
          <a:p>
            <a:pPr marL="457200" lvl="0" indent="-457200" algn="l" rtl="0">
              <a:spcBef>
                <a:spcPts val="200"/>
              </a:spcBef>
              <a:spcAft>
                <a:spcPts val="0"/>
              </a:spcAft>
              <a:buSzPts val="2160"/>
              <a:buFont typeface="Corbel"/>
              <a:buAutoNum type="arabicPeriod"/>
            </a:pPr>
            <a:r>
              <a:rPr lang="en-GB"/>
              <a:t>ENRESSH Fellows</a:t>
            </a:r>
            <a:endParaRPr/>
          </a:p>
          <a:p>
            <a:pPr marL="457200" lvl="0" indent="-457200" algn="l" rtl="0">
              <a:spcBef>
                <a:spcPts val="200"/>
              </a:spcBef>
              <a:spcAft>
                <a:spcPts val="0"/>
              </a:spcAft>
              <a:buSzPts val="2160"/>
              <a:buFont typeface="Corbel"/>
              <a:buAutoNum type="arabicPeriod"/>
            </a:pPr>
            <a:r>
              <a:rPr lang="en-GB"/>
              <a:t>ENRESSH day</a:t>
            </a:r>
            <a:endParaRPr/>
          </a:p>
          <a:p>
            <a:pPr marL="457200" lvl="0" indent="-457200" algn="l" rtl="0">
              <a:spcBef>
                <a:spcPts val="200"/>
              </a:spcBef>
              <a:spcAft>
                <a:spcPts val="0"/>
              </a:spcAft>
              <a:buSzPts val="2160"/>
              <a:buFont typeface="Corbel"/>
              <a:buAutoNum type="arabicPeriod"/>
            </a:pPr>
            <a:r>
              <a:rPr lang="en-GB"/>
              <a:t>ITC Grant Manager</a:t>
            </a:r>
            <a:endParaRPr/>
          </a:p>
          <a:p>
            <a:pPr marL="457200" lvl="0" indent="-457200" algn="l" rtl="0">
              <a:spcBef>
                <a:spcPts val="200"/>
              </a:spcBef>
              <a:spcAft>
                <a:spcPts val="0"/>
              </a:spcAft>
              <a:buSzPts val="2160"/>
              <a:buFont typeface="Corbel"/>
              <a:buAutoNum type="arabicPeriod"/>
            </a:pPr>
            <a:r>
              <a:rPr lang="en-GB"/>
              <a:t>Helsinki Initiative</a:t>
            </a:r>
            <a:endParaRPr/>
          </a:p>
          <a:p>
            <a:pPr marL="457200" lvl="0" indent="-457200" algn="l" rtl="0">
              <a:spcBef>
                <a:spcPts val="200"/>
              </a:spcBef>
              <a:spcAft>
                <a:spcPts val="0"/>
              </a:spcAft>
              <a:buSzPts val="2160"/>
              <a:buFont typeface="Corbel"/>
              <a:buAutoNum type="arabicPeriod"/>
            </a:pPr>
            <a:r>
              <a:rPr lang="en-GB"/>
              <a:t>Scientific planning</a:t>
            </a:r>
            <a:endParaRPr/>
          </a:p>
          <a:p>
            <a:pPr marL="457200" lvl="0" indent="-457200" algn="l" rtl="0">
              <a:spcBef>
                <a:spcPts val="200"/>
              </a:spcBef>
              <a:spcAft>
                <a:spcPts val="0"/>
              </a:spcAft>
              <a:buSzPts val="2160"/>
              <a:buFont typeface="Corbel"/>
              <a:buAutoNum type="arabicPeriod"/>
            </a:pPr>
            <a:r>
              <a:rPr lang="en-GB"/>
              <a:t>AOB</a:t>
            </a:r>
            <a:endParaRPr/>
          </a:p>
          <a:p>
            <a:pPr marL="0" lvl="0" indent="0" algn="l" rtl="0">
              <a:spcBef>
                <a:spcPts val="2000"/>
              </a:spcBef>
              <a:spcAft>
                <a:spcPts val="0"/>
              </a:spcAft>
              <a:buSzPts val="216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9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790" name="Google Shape;790;p94"/>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791" name="Google Shape;791;p94"/>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Update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from the Action Chair</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Emanuel Kulczycki</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9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Update from the Action chair</a:t>
            </a:r>
            <a:endParaRPr/>
          </a:p>
        </p:txBody>
      </p:sp>
      <p:sp>
        <p:nvSpPr>
          <p:cNvPr id="797" name="Google Shape;797;p95"/>
          <p:cNvSpPr txBox="1">
            <a:spLocks noGrp="1"/>
          </p:cNvSpPr>
          <p:nvPr>
            <p:ph type="body" idx="1"/>
          </p:nvPr>
        </p:nvSpPr>
        <p:spPr>
          <a:xfrm>
            <a:off x="874361" y="2090057"/>
            <a:ext cx="7076747"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Key facts</a:t>
            </a:r>
            <a:endParaRPr/>
          </a:p>
          <a:p>
            <a:pPr marL="450850" lvl="0" indent="0" algn="l" rtl="0">
              <a:spcBef>
                <a:spcPts val="2000"/>
              </a:spcBef>
              <a:spcAft>
                <a:spcPts val="0"/>
              </a:spcAft>
              <a:buSzPts val="2160"/>
              <a:buNone/>
            </a:pPr>
            <a:r>
              <a:rPr lang="en-GB"/>
              <a:t>CSO approval: October 2015</a:t>
            </a:r>
            <a:endParaRPr/>
          </a:p>
          <a:p>
            <a:pPr marL="450850" lvl="0" indent="0" algn="l" rtl="0">
              <a:spcBef>
                <a:spcPts val="2000"/>
              </a:spcBef>
              <a:spcAft>
                <a:spcPts val="0"/>
              </a:spcAft>
              <a:buSzPts val="2160"/>
              <a:buNone/>
            </a:pPr>
            <a:r>
              <a:rPr lang="en-GB"/>
              <a:t>Kick-off: 8</a:t>
            </a:r>
            <a:r>
              <a:rPr lang="en-GB" baseline="30000"/>
              <a:t>th</a:t>
            </a:r>
            <a:r>
              <a:rPr lang="en-GB"/>
              <a:t> of April 2016 &gt; end of the Action in </a:t>
            </a:r>
            <a:br>
              <a:rPr lang="en-GB"/>
            </a:br>
            <a:r>
              <a:rPr lang="en-GB"/>
              <a:t>7</a:t>
            </a:r>
            <a:r>
              <a:rPr lang="en-GB" baseline="30000"/>
              <a:t>th</a:t>
            </a:r>
            <a:r>
              <a:rPr lang="en-GB"/>
              <a:t> of  April 2020</a:t>
            </a:r>
            <a:endParaRPr/>
          </a:p>
          <a:p>
            <a:pPr marL="450850" lvl="0" indent="0" algn="l" rtl="0">
              <a:spcBef>
                <a:spcPts val="2000"/>
              </a:spcBef>
              <a:spcAft>
                <a:spcPts val="0"/>
              </a:spcAft>
              <a:buSzPts val="2160"/>
              <a:buNone/>
            </a:pPr>
            <a:r>
              <a:rPr lang="en-GB"/>
              <a:t>Start of fourth GP: 1</a:t>
            </a:r>
            <a:r>
              <a:rPr lang="en-GB" baseline="30000"/>
              <a:t>st</a:t>
            </a:r>
            <a:r>
              <a:rPr lang="en-GB"/>
              <a:t> of May 2019 (&gt; end on 7th of April 2020)</a:t>
            </a:r>
            <a:endParaRPr/>
          </a:p>
          <a:p>
            <a:pPr marL="0" lvl="0" indent="0" algn="l" rtl="0">
              <a:spcBef>
                <a:spcPts val="2000"/>
              </a:spcBef>
              <a:spcAft>
                <a:spcPts val="0"/>
              </a:spcAft>
              <a:buSzPts val="2160"/>
              <a:buNone/>
            </a:pPr>
            <a:endParaRPr>
              <a:solidFill>
                <a:schemeClr val="dk1"/>
              </a:solidFill>
            </a:endParaRPr>
          </a:p>
          <a:p>
            <a:pPr marL="0" lvl="0" indent="0" algn="l" rtl="0">
              <a:spcBef>
                <a:spcPts val="2000"/>
              </a:spcBef>
              <a:spcAft>
                <a:spcPts val="0"/>
              </a:spcAft>
              <a:buSzPts val="216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New countries and participants</a:t>
            </a:r>
            <a:endParaRPr/>
          </a:p>
        </p:txBody>
      </p:sp>
      <p:sp>
        <p:nvSpPr>
          <p:cNvPr id="509" name="Google Shape;509;p51"/>
          <p:cNvSpPr txBox="1">
            <a:spLocks noGrp="1"/>
          </p:cNvSpPr>
          <p:nvPr>
            <p:ph type="body" idx="1"/>
          </p:nvPr>
        </p:nvSpPr>
        <p:spPr>
          <a:xfrm>
            <a:off x="1168761" y="2482391"/>
            <a:ext cx="7076747"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b="1"/>
              <a:t>Two countries: </a:t>
            </a:r>
            <a:r>
              <a:rPr lang="en-GB"/>
              <a:t>Moldova and Albania</a:t>
            </a:r>
            <a:endParaRPr/>
          </a:p>
          <a:p>
            <a:pPr marL="454025" lvl="0" indent="-454025" algn="l" rtl="0">
              <a:spcBef>
                <a:spcPts val="2000"/>
              </a:spcBef>
              <a:spcAft>
                <a:spcPts val="0"/>
              </a:spcAft>
              <a:buSzPts val="2160"/>
              <a:buChar char="↗"/>
            </a:pPr>
            <a:r>
              <a:rPr lang="en-GB" b="1"/>
              <a:t>New ENRESSH Members </a:t>
            </a:r>
            <a:r>
              <a:rPr lang="en-GB"/>
              <a:t>(since the last MC meeting):</a:t>
            </a:r>
            <a:br>
              <a:rPr lang="en-GB"/>
            </a:br>
            <a:r>
              <a:rPr lang="en-GB"/>
              <a:t>Marta Wróblewska, </a:t>
            </a:r>
            <a:r>
              <a:rPr lang="en-GB" u="sng"/>
              <a:t>Todor Hristov Dechev</a:t>
            </a:r>
            <a:r>
              <a:rPr lang="en-GB"/>
              <a:t>, </a:t>
            </a:r>
            <a:br>
              <a:rPr lang="en-GB"/>
            </a:br>
            <a:r>
              <a:rPr lang="en-GB"/>
              <a:t>Miomir Maros, Thomas Franssen, Zoe Bulaitis, </a:t>
            </a:r>
            <a:br>
              <a:rPr lang="en-GB"/>
            </a:br>
            <a:r>
              <a:rPr lang="en-GB"/>
              <a:t>Robert Kulmi</a:t>
            </a:r>
            <a:r>
              <a:rPr lang="en-GB" sz="2200"/>
              <a:t>ń</a:t>
            </a:r>
            <a:r>
              <a:rPr lang="en-GB"/>
              <a:t>ski, Laura James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9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Update from the Action chair</a:t>
            </a:r>
            <a:endParaRPr/>
          </a:p>
        </p:txBody>
      </p:sp>
      <p:sp>
        <p:nvSpPr>
          <p:cNvPr id="803" name="Google Shape;803;p96"/>
          <p:cNvSpPr txBox="1">
            <a:spLocks noGrp="1"/>
          </p:cNvSpPr>
          <p:nvPr>
            <p:ph type="body" idx="1"/>
          </p:nvPr>
        </p:nvSpPr>
        <p:spPr>
          <a:xfrm>
            <a:off x="1260124" y="2700337"/>
            <a:ext cx="7076747" cy="339657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solidFill>
                  <a:srgbClr val="000000"/>
                </a:solidFill>
              </a:rPr>
              <a:t>A new country has signed the MoU: Albania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9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1c. Gender, country, age balance</a:t>
            </a:r>
            <a:endParaRPr/>
          </a:p>
        </p:txBody>
      </p:sp>
      <p:sp>
        <p:nvSpPr>
          <p:cNvPr id="809" name="Google Shape;809;p97"/>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Country balance</a:t>
            </a:r>
            <a:endParaRPr/>
          </a:p>
          <a:p>
            <a:pPr marL="454025" lvl="0" indent="-454025" algn="just" rtl="0">
              <a:spcBef>
                <a:spcPts val="2000"/>
              </a:spcBef>
              <a:spcAft>
                <a:spcPts val="0"/>
              </a:spcAft>
              <a:buSzPts val="2160"/>
              <a:buFont typeface="Calibri"/>
              <a:buChar char="-"/>
            </a:pPr>
            <a:r>
              <a:rPr lang="en-GB"/>
              <a:t>Researchers come from all over Europe, no imbalance between East/ West, North/ South</a:t>
            </a:r>
            <a:endParaRPr/>
          </a:p>
          <a:p>
            <a:pPr marL="454025" lvl="0" indent="-454025" algn="just" rtl="0">
              <a:spcBef>
                <a:spcPts val="2000"/>
              </a:spcBef>
              <a:spcAft>
                <a:spcPts val="0"/>
              </a:spcAft>
              <a:buSzPts val="2160"/>
              <a:buFont typeface="Calibri"/>
              <a:buChar char="-"/>
            </a:pPr>
            <a:r>
              <a:rPr lang="en-GB"/>
              <a:t> 7 STSMs out of 17 in GP3 concerned participants from ITC</a:t>
            </a:r>
            <a:endParaRPr/>
          </a:p>
          <a:p>
            <a:pPr marL="0" lvl="0" indent="0" algn="l" rtl="0">
              <a:spcBef>
                <a:spcPts val="2000"/>
              </a:spcBef>
              <a:spcAft>
                <a:spcPts val="0"/>
              </a:spcAft>
              <a:buSzPts val="216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1c. Gender, country, age balance</a:t>
            </a:r>
            <a:endParaRPr/>
          </a:p>
        </p:txBody>
      </p:sp>
      <p:sp>
        <p:nvSpPr>
          <p:cNvPr id="816" name="Google Shape;816;p98"/>
          <p:cNvSpPr txBox="1">
            <a:spLocks noGrp="1"/>
          </p:cNvSpPr>
          <p:nvPr>
            <p:ph type="body" idx="1"/>
          </p:nvPr>
        </p:nvSpPr>
        <p:spPr>
          <a:xfrm>
            <a:off x="962762" y="2133600"/>
            <a:ext cx="74084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Age balance</a:t>
            </a:r>
            <a:endParaRPr/>
          </a:p>
          <a:p>
            <a:pPr marL="454025" lvl="0" indent="-454025" algn="just" rtl="0">
              <a:spcBef>
                <a:spcPts val="2000"/>
              </a:spcBef>
              <a:spcAft>
                <a:spcPts val="0"/>
              </a:spcAft>
              <a:buSzPts val="2160"/>
              <a:buFont typeface="Calibri"/>
              <a:buChar char="-"/>
            </a:pPr>
            <a:r>
              <a:rPr lang="en-GB"/>
              <a:t>51 out of 158  participants (approx. 32% )</a:t>
            </a:r>
            <a:endParaRPr/>
          </a:p>
          <a:p>
            <a:pPr marL="454025" lvl="0" indent="-454025" algn="just" rtl="0">
              <a:spcBef>
                <a:spcPts val="2000"/>
              </a:spcBef>
              <a:spcAft>
                <a:spcPts val="0"/>
              </a:spcAft>
              <a:buSzPts val="2160"/>
              <a:buFont typeface="Calibri"/>
              <a:buChar char="-"/>
            </a:pPr>
            <a:r>
              <a:rPr lang="en-GB"/>
              <a:t>Active SIG for ECI</a:t>
            </a:r>
            <a:endParaRPr/>
          </a:p>
          <a:p>
            <a:pPr marL="454025" lvl="0" indent="-454025" algn="just" rtl="0">
              <a:spcBef>
                <a:spcPts val="2000"/>
              </a:spcBef>
              <a:spcAft>
                <a:spcPts val="0"/>
              </a:spcAft>
              <a:buSzPts val="2160"/>
              <a:buFont typeface="Calibri"/>
              <a:buChar char="-"/>
            </a:pPr>
            <a:r>
              <a:rPr lang="en-GB"/>
              <a:t>Involvement of ECI in steering positions: Chair, Grant Holder, Leader of WG1, vice-leader of WG2, Leader of WG4, Science Communication Officer, direction of SIG ECI</a:t>
            </a:r>
            <a:endParaRPr/>
          </a:p>
          <a:p>
            <a:pPr marL="454025" lvl="0" indent="-454025" algn="just" rtl="0">
              <a:spcBef>
                <a:spcPts val="2000"/>
              </a:spcBef>
              <a:spcAft>
                <a:spcPts val="0"/>
              </a:spcAft>
              <a:buSzPts val="2160"/>
              <a:buFont typeface="Calibri"/>
              <a:buChar char="-"/>
            </a:pPr>
            <a:r>
              <a:rPr lang="en-GB"/>
              <a:t>11 STSM out of 31 concerned ECI</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1c. Gender, country, age balance</a:t>
            </a:r>
            <a:endParaRPr/>
          </a:p>
        </p:txBody>
      </p:sp>
      <p:sp>
        <p:nvSpPr>
          <p:cNvPr id="823" name="Google Shape;823;p99"/>
          <p:cNvSpPr txBox="1">
            <a:spLocks noGrp="1"/>
          </p:cNvSpPr>
          <p:nvPr>
            <p:ph type="body" idx="1"/>
          </p:nvPr>
        </p:nvSpPr>
        <p:spPr>
          <a:xfrm>
            <a:off x="962762" y="2133600"/>
            <a:ext cx="7408447"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60"/>
              <a:buNone/>
            </a:pPr>
            <a:r>
              <a:rPr lang="en-GB"/>
              <a:t>Gender balance</a:t>
            </a:r>
            <a:endParaRPr/>
          </a:p>
          <a:p>
            <a:pPr marL="454025" lvl="0" indent="-454025" algn="just" rtl="0">
              <a:spcBef>
                <a:spcPts val="2000"/>
              </a:spcBef>
              <a:spcAft>
                <a:spcPts val="0"/>
              </a:spcAft>
              <a:buSzPts val="2160"/>
              <a:buFont typeface="Calibri"/>
              <a:buChar char="-"/>
            </a:pPr>
            <a:r>
              <a:rPr lang="en-GB"/>
              <a:t>68 women out of 142  participants (approx. 48% )</a:t>
            </a:r>
            <a:endParaRPr/>
          </a:p>
          <a:p>
            <a:pPr marL="454025" lvl="0" indent="-454025" algn="just" rtl="0">
              <a:spcBef>
                <a:spcPts val="2000"/>
              </a:spcBef>
              <a:spcAft>
                <a:spcPts val="0"/>
              </a:spcAft>
              <a:buSzPts val="2160"/>
              <a:buFont typeface="Calibri"/>
              <a:buChar char="-"/>
            </a:pPr>
            <a:r>
              <a:rPr lang="en-GB"/>
              <a:t>Involvement of women in steering positions:STSM coordinator, vice-leader of WG2, leader of SIG ECI</a:t>
            </a:r>
            <a:endParaRPr/>
          </a:p>
          <a:p>
            <a:pPr marL="454025" lvl="0" indent="-454025" algn="just" rtl="0">
              <a:spcBef>
                <a:spcPts val="2000"/>
              </a:spcBef>
              <a:spcAft>
                <a:spcPts val="0"/>
              </a:spcAft>
              <a:buSzPts val="2160"/>
              <a:buFont typeface="Calibri"/>
              <a:buChar char="-"/>
            </a:pPr>
            <a:r>
              <a:rPr lang="en-GB"/>
              <a:t>16 STSMs out of 31 awarded to women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0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1d. Inclusiveness and excellence</a:t>
            </a:r>
            <a:endParaRPr/>
          </a:p>
        </p:txBody>
      </p:sp>
      <p:sp>
        <p:nvSpPr>
          <p:cNvPr id="830" name="Google Shape;830;p100"/>
          <p:cNvSpPr txBox="1">
            <a:spLocks noGrp="1"/>
          </p:cNvSpPr>
          <p:nvPr>
            <p:ph type="body" idx="1"/>
          </p:nvPr>
        </p:nvSpPr>
        <p:spPr>
          <a:xfrm>
            <a:off x="962762" y="2133600"/>
            <a:ext cx="7408447" cy="39925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160"/>
              <a:buNone/>
            </a:pPr>
            <a:r>
              <a:rPr lang="en-GB"/>
              <a:t>Instrument for supporting participation of researchers from NNCs in international conferences</a:t>
            </a:r>
            <a:endParaRPr/>
          </a:p>
          <a:p>
            <a:pPr marL="454025" lvl="0" indent="-454025" algn="just" rtl="0">
              <a:spcBef>
                <a:spcPts val="2000"/>
              </a:spcBef>
              <a:spcAft>
                <a:spcPts val="0"/>
              </a:spcAft>
              <a:buSzPts val="2160"/>
              <a:buChar char="↗"/>
            </a:pPr>
            <a:r>
              <a:rPr lang="en-GB"/>
              <a:t>2 conference grants awarded (out of 2 demands)</a:t>
            </a:r>
            <a:endParaRPr/>
          </a:p>
          <a:p>
            <a:pPr marL="454025" lvl="0" indent="-454025" algn="just" rtl="0">
              <a:spcBef>
                <a:spcPts val="2000"/>
              </a:spcBef>
              <a:spcAft>
                <a:spcPts val="0"/>
              </a:spcAft>
              <a:buSzPts val="2160"/>
              <a:buChar char="↗"/>
            </a:pPr>
            <a:r>
              <a:rPr lang="en-GB"/>
              <a:t>Stimulation of co-signed publications via STSM and WG meetings</a:t>
            </a:r>
            <a:endParaRPr/>
          </a:p>
          <a:p>
            <a:pPr marL="0" lvl="0" indent="0" algn="just" rtl="0">
              <a:spcBef>
                <a:spcPts val="2000"/>
              </a:spcBef>
              <a:spcAft>
                <a:spcPts val="0"/>
              </a:spcAft>
              <a:buSzPts val="2160"/>
              <a:buNone/>
            </a:pPr>
            <a:endParaRPr/>
          </a:p>
          <a:p>
            <a:pPr marL="0" lvl="0" indent="0" algn="just" rtl="0">
              <a:spcBef>
                <a:spcPts val="2000"/>
              </a:spcBef>
              <a:spcAft>
                <a:spcPts val="0"/>
              </a:spcAft>
              <a:buSzPts val="216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836" name="Google Shape;836;p101"/>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837" name="Google Shape;837;p101"/>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Update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from the Grant Holder</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Marek Hołowiecki</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0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2. Update from the grant holder</a:t>
            </a:r>
            <a:endParaRPr/>
          </a:p>
        </p:txBody>
      </p:sp>
      <p:sp>
        <p:nvSpPr>
          <p:cNvPr id="843" name="Google Shape;843;p102"/>
          <p:cNvSpPr txBox="1">
            <a:spLocks noGrp="1"/>
          </p:cNvSpPr>
          <p:nvPr>
            <p:ph type="body" idx="1"/>
          </p:nvPr>
        </p:nvSpPr>
        <p:spPr>
          <a:xfrm>
            <a:off x="284163" y="2133600"/>
            <a:ext cx="8574087" cy="3992563"/>
          </a:xfrm>
          <a:prstGeom prst="rect">
            <a:avLst/>
          </a:prstGeom>
          <a:noFill/>
          <a:ln>
            <a:noFill/>
          </a:ln>
        </p:spPr>
        <p:txBody>
          <a:bodyPr spcFirstLastPara="1" wrap="square" lIns="91425" tIns="45700" rIns="91425" bIns="45700" anchor="t" anchorCtr="0">
            <a:noAutofit/>
          </a:bodyPr>
          <a:lstStyle/>
          <a:p>
            <a:pPr marL="738900" lvl="0" indent="-342900" algn="l" rtl="0">
              <a:spcBef>
                <a:spcPts val="0"/>
              </a:spcBef>
              <a:spcAft>
                <a:spcPts val="0"/>
              </a:spcAft>
              <a:buSzPts val="2160"/>
              <a:buChar char="↗"/>
            </a:pPr>
            <a:r>
              <a:rPr lang="en-GB"/>
              <a:t>218.922,92	 euros awarded (but </a:t>
            </a:r>
            <a:r>
              <a:rPr lang="en-GB" u="sng"/>
              <a:t>only</a:t>
            </a:r>
            <a:r>
              <a:rPr lang="en-GB"/>
              <a:t> 87.869,19 euros transferred in September 2018)</a:t>
            </a:r>
            <a:endParaRPr/>
          </a:p>
          <a:p>
            <a:pPr marL="702900" lvl="0" indent="-342900" algn="l" rtl="0">
              <a:spcBef>
                <a:spcPts val="2000"/>
              </a:spcBef>
              <a:spcAft>
                <a:spcPts val="0"/>
              </a:spcAft>
              <a:buSzPts val="2160"/>
              <a:buChar char="↗"/>
            </a:pPr>
            <a:r>
              <a:rPr lang="en-GB"/>
              <a:t>144.728,47 euros spent to date</a:t>
            </a:r>
            <a:endParaRPr/>
          </a:p>
          <a:p>
            <a:pPr marL="702900" lvl="0" indent="-342900" algn="l" rtl="0">
              <a:spcBef>
                <a:spcPts val="2000"/>
              </a:spcBef>
              <a:spcAft>
                <a:spcPts val="0"/>
              </a:spcAft>
              <a:buSzPts val="2160"/>
              <a:buChar char="↗"/>
            </a:pPr>
            <a:r>
              <a:rPr lang="en-GB"/>
              <a:t>By the end of the GP, we’ll have spent 90% of the budget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849" name="Google Shape;849;p10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850" name="Google Shape;850;p10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Follow-up of </a:t>
            </a:r>
            <a:br>
              <a:rPr lang="en-GB" sz="4000">
                <a:solidFill>
                  <a:schemeClr val="lt1"/>
                </a:solidFill>
                <a:latin typeface="Calibri"/>
                <a:ea typeface="Calibri"/>
                <a:cs typeface="Calibri"/>
                <a:sym typeface="Calibri"/>
              </a:rPr>
            </a:br>
            <a:r>
              <a:rPr lang="en-GB" sz="4000">
                <a:solidFill>
                  <a:schemeClr val="lt1"/>
                </a:solidFill>
                <a:latin typeface="Calibri"/>
                <a:ea typeface="Calibri"/>
                <a:cs typeface="Calibri"/>
                <a:sym typeface="Calibri"/>
              </a:rPr>
              <a:t>of MoU objectives</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Work Group Leaders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Follow-up of MoU objectives</a:t>
            </a:r>
            <a:endParaRPr/>
          </a:p>
        </p:txBody>
      </p:sp>
      <p:sp>
        <p:nvSpPr>
          <p:cNvPr id="856" name="Google Shape;856;p104"/>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998"/>
              <a:buNone/>
            </a:pPr>
            <a:r>
              <a:rPr lang="en-GB" sz="2220" b="1"/>
              <a:t>Work groups</a:t>
            </a:r>
            <a:endParaRPr/>
          </a:p>
          <a:p>
            <a:pPr marL="725488" lvl="0" indent="-725488" algn="l" rtl="0">
              <a:lnSpc>
                <a:spcPct val="80000"/>
              </a:lnSpc>
              <a:spcBef>
                <a:spcPts val="2000"/>
              </a:spcBef>
              <a:spcAft>
                <a:spcPts val="0"/>
              </a:spcAft>
              <a:buSzPts val="1998"/>
              <a:buNone/>
            </a:pPr>
            <a:r>
              <a:rPr lang="en-GB" sz="2220" b="1">
                <a:solidFill>
                  <a:srgbClr val="FF0000"/>
                </a:solidFill>
              </a:rPr>
              <a:t>WG1. Conceptual frameworks for SSH research evaluation.</a:t>
            </a:r>
            <a:endParaRPr/>
          </a:p>
          <a:p>
            <a:pPr marL="725488" lvl="0" indent="-725488" algn="l" rtl="0">
              <a:lnSpc>
                <a:spcPct val="80000"/>
              </a:lnSpc>
              <a:spcBef>
                <a:spcPts val="2000"/>
              </a:spcBef>
              <a:spcAft>
                <a:spcPts val="0"/>
              </a:spcAft>
              <a:buSzPts val="1998"/>
              <a:buNone/>
            </a:pPr>
            <a:r>
              <a:rPr lang="en-GB" sz="2220"/>
              <a:t>WG2. Societal impact and relevance of the SSH research.</a:t>
            </a:r>
            <a:endParaRPr/>
          </a:p>
          <a:p>
            <a:pPr marL="725488" lvl="0" indent="-725488" algn="l" rtl="0">
              <a:lnSpc>
                <a:spcPct val="80000"/>
              </a:lnSpc>
              <a:spcBef>
                <a:spcPts val="2000"/>
              </a:spcBef>
              <a:spcAft>
                <a:spcPts val="0"/>
              </a:spcAft>
              <a:buSzPts val="1998"/>
              <a:buNone/>
            </a:pPr>
            <a:r>
              <a:rPr lang="en-GB" sz="2220"/>
              <a:t>WG3. Databases and uses of data for understanding, monitoring and evaluating SSH research.</a:t>
            </a:r>
            <a:endParaRPr/>
          </a:p>
          <a:p>
            <a:pPr marL="725488" lvl="0" indent="-725488" algn="l" rtl="0">
              <a:lnSpc>
                <a:spcPct val="80000"/>
              </a:lnSpc>
              <a:spcBef>
                <a:spcPts val="2000"/>
              </a:spcBef>
              <a:spcAft>
                <a:spcPts val="0"/>
              </a:spcAft>
              <a:buSzPts val="1998"/>
              <a:buNone/>
            </a:pPr>
            <a:r>
              <a:rPr lang="en-GB" sz="2220"/>
              <a:t>WG4. Dissemination.</a:t>
            </a:r>
            <a:endParaRPr/>
          </a:p>
          <a:p>
            <a:pPr marL="725488" lvl="0" indent="-725488" algn="l" rtl="0">
              <a:lnSpc>
                <a:spcPct val="80000"/>
              </a:lnSpc>
              <a:spcBef>
                <a:spcPts val="2000"/>
              </a:spcBef>
              <a:spcAft>
                <a:spcPts val="0"/>
              </a:spcAft>
              <a:buSzPts val="1998"/>
              <a:buNone/>
            </a:pPr>
            <a:r>
              <a:rPr lang="en-GB" sz="2220"/>
              <a:t>+ transversal special interest group for early stage researchers</a:t>
            </a:r>
            <a:endParaRPr/>
          </a:p>
          <a:p>
            <a:pPr marL="725488" lvl="0" indent="-725488" algn="l" rtl="0">
              <a:lnSpc>
                <a:spcPct val="80000"/>
              </a:lnSpc>
              <a:spcBef>
                <a:spcPts val="2000"/>
              </a:spcBef>
              <a:spcAft>
                <a:spcPts val="0"/>
              </a:spcAft>
              <a:buSzPts val="1998"/>
              <a:buNone/>
            </a:pPr>
            <a:r>
              <a:rPr lang="en-GB" sz="2220"/>
              <a:t>+ transversal special interest group on book</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0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Tasks and Deliverables for WG1</a:t>
            </a:r>
            <a:endParaRPr/>
          </a:p>
        </p:txBody>
      </p:sp>
      <p:sp>
        <p:nvSpPr>
          <p:cNvPr id="862" name="Google Shape;862;p105"/>
          <p:cNvSpPr txBox="1">
            <a:spLocks noGrp="1"/>
          </p:cNvSpPr>
          <p:nvPr>
            <p:ph type="body" idx="1"/>
          </p:nvPr>
        </p:nvSpPr>
        <p:spPr>
          <a:xfrm>
            <a:off x="511619" y="2133600"/>
            <a:ext cx="8346631" cy="472440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Our </a:t>
            </a:r>
            <a:r>
              <a:rPr lang="en-GB" b="1"/>
              <a:t>tasks</a:t>
            </a:r>
            <a:r>
              <a:rPr lang="en-GB"/>
              <a:t> in the action are (always for SSH research)</a:t>
            </a:r>
            <a:endParaRPr/>
          </a:p>
          <a:p>
            <a:pPr marL="914400" lvl="1" indent="-457200" algn="l" rtl="0">
              <a:spcBef>
                <a:spcPts val="600"/>
              </a:spcBef>
              <a:spcAft>
                <a:spcPts val="0"/>
              </a:spcAft>
              <a:buSzPts val="1980"/>
              <a:buChar char="↗"/>
            </a:pPr>
            <a:r>
              <a:rPr lang="en-GB"/>
              <a:t>T1: collect, review, conduct studies on knowledge production and dissemination (incl. quality perceptions)</a:t>
            </a:r>
            <a:endParaRPr/>
          </a:p>
          <a:p>
            <a:pPr marL="914400" lvl="1" indent="-457200" algn="l" rtl="0">
              <a:spcBef>
                <a:spcPts val="600"/>
              </a:spcBef>
              <a:spcAft>
                <a:spcPts val="0"/>
              </a:spcAft>
              <a:buSzPts val="1980"/>
              <a:buChar char="↗"/>
            </a:pPr>
            <a:r>
              <a:rPr lang="en-GB"/>
              <a:t>T2: Analyse quality representations and assumptions in peer review</a:t>
            </a:r>
            <a:endParaRPr/>
          </a:p>
          <a:p>
            <a:pPr marL="914400" lvl="1" indent="-457200" algn="l" rtl="0">
              <a:spcBef>
                <a:spcPts val="600"/>
              </a:spcBef>
              <a:spcAft>
                <a:spcPts val="0"/>
              </a:spcAft>
              <a:buSzPts val="1980"/>
              <a:buChar char="↗"/>
            </a:pPr>
            <a:r>
              <a:rPr lang="en-GB"/>
              <a:t>T3: Observe national regulations, recommendations, procedures for research evaluation and their effects on knowledge production</a:t>
            </a:r>
            <a:endParaRPr/>
          </a:p>
          <a:p>
            <a:pPr marL="914400" lvl="1" indent="-457200" algn="l" rtl="0">
              <a:spcBef>
                <a:spcPts val="600"/>
              </a:spcBef>
              <a:spcAft>
                <a:spcPts val="0"/>
              </a:spcAft>
              <a:buSzPts val="1980"/>
              <a:buChar char="↗"/>
            </a:pPr>
            <a:r>
              <a:rPr lang="en-GB"/>
              <a:t>T4: Overview quality criteria based on scholars’ notions of quality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3200"/>
              <a:buFont typeface="Corbel"/>
              <a:buNone/>
            </a:pPr>
            <a:r>
              <a:rPr lang="en-GB" sz="3200"/>
              <a:t>New Chair, Science Communication Manager &amp; WG4 Leader</a:t>
            </a:r>
            <a:endParaRPr/>
          </a:p>
        </p:txBody>
      </p:sp>
      <p:sp>
        <p:nvSpPr>
          <p:cNvPr id="516" name="Google Shape;516;p52"/>
          <p:cNvSpPr txBox="1">
            <a:spLocks noGrp="1"/>
          </p:cNvSpPr>
          <p:nvPr>
            <p:ph type="body" idx="1"/>
          </p:nvPr>
        </p:nvSpPr>
        <p:spPr>
          <a:xfrm>
            <a:off x="1168761" y="2482391"/>
            <a:ext cx="7076747"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b="1"/>
              <a:t>Former Chair</a:t>
            </a:r>
            <a:r>
              <a:rPr lang="en-GB"/>
              <a:t>: Ioana Galleron (ENRESSH Founding mother)</a:t>
            </a:r>
            <a:endParaRPr/>
          </a:p>
          <a:p>
            <a:pPr marL="454025" lvl="0" indent="-454025" algn="l" rtl="0">
              <a:spcBef>
                <a:spcPts val="2000"/>
              </a:spcBef>
              <a:spcAft>
                <a:spcPts val="0"/>
              </a:spcAft>
              <a:buSzPts val="2160"/>
              <a:buChar char="↗"/>
            </a:pPr>
            <a:r>
              <a:rPr lang="en-GB" b="1"/>
              <a:t>New chair</a:t>
            </a:r>
            <a:r>
              <a:rPr lang="en-GB"/>
              <a:t>: Emanuel Kulczycki</a:t>
            </a:r>
            <a:endParaRPr/>
          </a:p>
          <a:p>
            <a:pPr marL="454025" lvl="0" indent="-454025" algn="l" rtl="0">
              <a:spcBef>
                <a:spcPts val="2000"/>
              </a:spcBef>
              <a:spcAft>
                <a:spcPts val="0"/>
              </a:spcAft>
              <a:buSzPts val="2160"/>
              <a:buChar char="↗"/>
            </a:pPr>
            <a:r>
              <a:rPr lang="en-GB" b="1"/>
              <a:t>Science Communication Manager: </a:t>
            </a:r>
            <a:r>
              <a:rPr lang="en-GB"/>
              <a:t>Stefan de Jong </a:t>
            </a:r>
            <a:endParaRPr/>
          </a:p>
          <a:p>
            <a:pPr marL="454025" lvl="0" indent="-454025" algn="l" rtl="0">
              <a:spcBef>
                <a:spcPts val="2000"/>
              </a:spcBef>
              <a:spcAft>
                <a:spcPts val="0"/>
              </a:spcAft>
              <a:buSzPts val="2160"/>
              <a:buChar char="↗"/>
            </a:pPr>
            <a:r>
              <a:rPr lang="en-GB" b="1"/>
              <a:t>Former WG4 Leader</a:t>
            </a:r>
            <a:r>
              <a:rPr lang="en-GB"/>
              <a:t>: Geoffrey Williams</a:t>
            </a:r>
            <a:endParaRPr/>
          </a:p>
          <a:p>
            <a:pPr marL="454025" lvl="0" indent="-454025" algn="l" rtl="0">
              <a:spcBef>
                <a:spcPts val="2000"/>
              </a:spcBef>
              <a:spcAft>
                <a:spcPts val="0"/>
              </a:spcAft>
              <a:buSzPts val="2160"/>
              <a:buChar char="↗"/>
            </a:pPr>
            <a:r>
              <a:rPr lang="en-GB" b="1"/>
              <a:t>New WG4 Leader</a:t>
            </a:r>
            <a:r>
              <a:rPr lang="en-GB"/>
              <a:t>: Stefan de Jong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0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Tasks and Deliverables for WG1</a:t>
            </a:r>
            <a:endParaRPr/>
          </a:p>
        </p:txBody>
      </p:sp>
      <p:sp>
        <p:nvSpPr>
          <p:cNvPr id="868" name="Google Shape;868;p106"/>
          <p:cNvSpPr txBox="1">
            <a:spLocks noGrp="1"/>
          </p:cNvSpPr>
          <p:nvPr>
            <p:ph type="body" idx="1"/>
          </p:nvPr>
        </p:nvSpPr>
        <p:spPr>
          <a:xfrm>
            <a:off x="511619" y="2133600"/>
            <a:ext cx="8346631" cy="472440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Our main </a:t>
            </a:r>
            <a:r>
              <a:rPr lang="en-GB" b="1"/>
              <a:t>deliverables</a:t>
            </a:r>
            <a:r>
              <a:rPr lang="en-GB"/>
              <a:t> are:</a:t>
            </a:r>
            <a:endParaRPr/>
          </a:p>
          <a:p>
            <a:pPr marL="914400" lvl="1" indent="-457200" algn="l" rtl="0">
              <a:spcBef>
                <a:spcPts val="600"/>
              </a:spcBef>
              <a:spcAft>
                <a:spcPts val="0"/>
              </a:spcAft>
              <a:buSzPts val="1980"/>
              <a:buChar char="↗"/>
            </a:pPr>
            <a:r>
              <a:rPr lang="en-GB"/>
              <a:t>D1: List of projects on quality perceptions in participating countries</a:t>
            </a:r>
            <a:endParaRPr/>
          </a:p>
          <a:p>
            <a:pPr marL="914400" lvl="1" indent="-457200" algn="l" rtl="0">
              <a:spcBef>
                <a:spcPts val="600"/>
              </a:spcBef>
              <a:spcAft>
                <a:spcPts val="0"/>
              </a:spcAft>
              <a:buSzPts val="1980"/>
              <a:buChar char="↗"/>
            </a:pPr>
            <a:r>
              <a:rPr lang="en-GB"/>
              <a:t>D2: Overview of research evaluation practices</a:t>
            </a:r>
            <a:endParaRPr/>
          </a:p>
          <a:p>
            <a:pPr marL="914400" lvl="1" indent="-457200" algn="l" rtl="0">
              <a:spcBef>
                <a:spcPts val="600"/>
              </a:spcBef>
              <a:spcAft>
                <a:spcPts val="0"/>
              </a:spcAft>
              <a:buSzPts val="1980"/>
              <a:buChar char="↗"/>
            </a:pPr>
            <a:r>
              <a:rPr lang="en-GB"/>
              <a:t>D3: Overview of peer review practices</a:t>
            </a:r>
            <a:endParaRPr/>
          </a:p>
          <a:p>
            <a:pPr marL="914400" lvl="1" indent="-457200" algn="l" rtl="0">
              <a:spcBef>
                <a:spcPts val="600"/>
              </a:spcBef>
              <a:spcAft>
                <a:spcPts val="0"/>
              </a:spcAft>
              <a:buSzPts val="1980"/>
              <a:buChar char="↗"/>
            </a:pPr>
            <a:r>
              <a:rPr lang="en-GB"/>
              <a:t>D4: Scientific papers and presentations</a:t>
            </a:r>
            <a:endParaRPr/>
          </a:p>
          <a:p>
            <a:pPr marL="914400" lvl="1" indent="-457200" algn="l" rtl="0">
              <a:spcBef>
                <a:spcPts val="600"/>
              </a:spcBef>
              <a:spcAft>
                <a:spcPts val="0"/>
              </a:spcAft>
              <a:buSzPts val="1980"/>
              <a:buChar char="↗"/>
            </a:pPr>
            <a:r>
              <a:rPr lang="en-GB"/>
              <a:t>D5: Training School: Evaluation procedures and impact on careers</a:t>
            </a:r>
            <a:endParaRPr/>
          </a:p>
          <a:p>
            <a:pPr marL="914400" lvl="1" indent="-457200" algn="l" rtl="0">
              <a:spcBef>
                <a:spcPts val="600"/>
              </a:spcBef>
              <a:spcAft>
                <a:spcPts val="0"/>
              </a:spcAft>
              <a:buSzPts val="1980"/>
              <a:buChar char="↗"/>
            </a:pPr>
            <a:r>
              <a:rPr lang="en-GB"/>
              <a:t>D6: Recommendations for better adapted criteria and indicators</a:t>
            </a:r>
            <a:endParaRPr/>
          </a:p>
          <a:p>
            <a:pPr marL="914400" lvl="1" indent="-457200" algn="l" rtl="0">
              <a:spcBef>
                <a:spcPts val="600"/>
              </a:spcBef>
              <a:spcAft>
                <a:spcPts val="0"/>
              </a:spcAft>
              <a:buSzPts val="1980"/>
              <a:buChar char="↗"/>
            </a:pPr>
            <a:r>
              <a:rPr lang="en-GB"/>
              <a:t>D7: Bibliography</a:t>
            </a:r>
            <a:endParaRPr/>
          </a:p>
          <a:p>
            <a:pPr marL="914400" lvl="1" indent="-457200" algn="l" rtl="0">
              <a:spcBef>
                <a:spcPts val="600"/>
              </a:spcBef>
              <a:spcAft>
                <a:spcPts val="0"/>
              </a:spcAft>
              <a:buSzPts val="1980"/>
              <a:buChar char="↗"/>
            </a:pPr>
            <a:r>
              <a:rPr lang="en-GB"/>
              <a:t>D8: Policy Briefs</a:t>
            </a:r>
            <a:endParaRPr/>
          </a:p>
        </p:txBody>
      </p:sp>
      <p:pic>
        <p:nvPicPr>
          <p:cNvPr id="869" name="Google Shape;869;p106"/>
          <p:cNvPicPr preferRelativeResize="0"/>
          <p:nvPr/>
        </p:nvPicPr>
        <p:blipFill>
          <a:blip r:embed="rId3">
            <a:alphaModFix/>
          </a:blip>
          <a:stretch>
            <a:fillRect/>
          </a:stretch>
        </p:blipFill>
        <p:spPr>
          <a:xfrm>
            <a:off x="2647350" y="3010950"/>
            <a:ext cx="219075" cy="219075"/>
          </a:xfrm>
          <a:prstGeom prst="rect">
            <a:avLst/>
          </a:prstGeom>
          <a:noFill/>
          <a:ln>
            <a:noFill/>
          </a:ln>
        </p:spPr>
      </p:pic>
      <p:pic>
        <p:nvPicPr>
          <p:cNvPr id="870" name="Google Shape;870;p106"/>
          <p:cNvPicPr preferRelativeResize="0"/>
          <p:nvPr/>
        </p:nvPicPr>
        <p:blipFill>
          <a:blip r:embed="rId3">
            <a:alphaModFix/>
          </a:blip>
          <a:stretch>
            <a:fillRect/>
          </a:stretch>
        </p:blipFill>
        <p:spPr>
          <a:xfrm>
            <a:off x="3468900" y="6209975"/>
            <a:ext cx="219075" cy="219075"/>
          </a:xfrm>
          <a:prstGeom prst="rect">
            <a:avLst/>
          </a:prstGeom>
          <a:noFill/>
          <a:ln>
            <a:noFill/>
          </a:ln>
        </p:spPr>
      </p:pic>
      <p:pic>
        <p:nvPicPr>
          <p:cNvPr id="871" name="Google Shape;871;p106"/>
          <p:cNvPicPr preferRelativeResize="0"/>
          <p:nvPr/>
        </p:nvPicPr>
        <p:blipFill>
          <a:blip r:embed="rId3">
            <a:alphaModFix/>
          </a:blip>
          <a:stretch>
            <a:fillRect/>
          </a:stretch>
        </p:blipFill>
        <p:spPr>
          <a:xfrm>
            <a:off x="2428275" y="4995775"/>
            <a:ext cx="219075" cy="219075"/>
          </a:xfrm>
          <a:prstGeom prst="rect">
            <a:avLst/>
          </a:prstGeom>
          <a:noFill/>
          <a:ln>
            <a:noFill/>
          </a:ln>
        </p:spPr>
      </p:pic>
      <p:pic>
        <p:nvPicPr>
          <p:cNvPr id="872" name="Google Shape;872;p106"/>
          <p:cNvPicPr preferRelativeResize="0"/>
          <p:nvPr/>
        </p:nvPicPr>
        <p:blipFill>
          <a:blip r:embed="rId3">
            <a:alphaModFix/>
          </a:blip>
          <a:stretch>
            <a:fillRect/>
          </a:stretch>
        </p:blipFill>
        <p:spPr>
          <a:xfrm>
            <a:off x="6053575" y="4245475"/>
            <a:ext cx="219075" cy="219075"/>
          </a:xfrm>
          <a:prstGeom prst="rect">
            <a:avLst/>
          </a:prstGeom>
          <a:noFill/>
          <a:ln>
            <a:noFill/>
          </a:ln>
        </p:spPr>
      </p:pic>
      <p:pic>
        <p:nvPicPr>
          <p:cNvPr id="873" name="Google Shape;873;p106"/>
          <p:cNvPicPr preferRelativeResize="0"/>
          <p:nvPr/>
        </p:nvPicPr>
        <p:blipFill>
          <a:blip r:embed="rId4">
            <a:alphaModFix/>
          </a:blip>
          <a:stretch>
            <a:fillRect/>
          </a:stretch>
        </p:blipFill>
        <p:spPr>
          <a:xfrm>
            <a:off x="6784725" y="3429000"/>
            <a:ext cx="219075" cy="219075"/>
          </a:xfrm>
          <a:prstGeom prst="rect">
            <a:avLst/>
          </a:prstGeom>
          <a:noFill/>
          <a:ln>
            <a:noFill/>
          </a:ln>
        </p:spPr>
      </p:pic>
      <p:pic>
        <p:nvPicPr>
          <p:cNvPr id="874" name="Google Shape;874;p106"/>
          <p:cNvPicPr preferRelativeResize="0"/>
          <p:nvPr/>
        </p:nvPicPr>
        <p:blipFill>
          <a:blip r:embed="rId4">
            <a:alphaModFix/>
          </a:blip>
          <a:stretch>
            <a:fillRect/>
          </a:stretch>
        </p:blipFill>
        <p:spPr>
          <a:xfrm>
            <a:off x="5834500" y="3844675"/>
            <a:ext cx="219075" cy="219075"/>
          </a:xfrm>
          <a:prstGeom prst="rect">
            <a:avLst/>
          </a:prstGeom>
          <a:noFill/>
          <a:ln>
            <a:noFill/>
          </a:ln>
        </p:spPr>
      </p:pic>
      <p:pic>
        <p:nvPicPr>
          <p:cNvPr id="875" name="Google Shape;875;p106"/>
          <p:cNvPicPr preferRelativeResize="0"/>
          <p:nvPr/>
        </p:nvPicPr>
        <p:blipFill>
          <a:blip r:embed="rId4">
            <a:alphaModFix/>
          </a:blip>
          <a:stretch>
            <a:fillRect/>
          </a:stretch>
        </p:blipFill>
        <p:spPr>
          <a:xfrm>
            <a:off x="3468900" y="5815025"/>
            <a:ext cx="219075" cy="219075"/>
          </a:xfrm>
          <a:prstGeom prst="rect">
            <a:avLst/>
          </a:prstGeom>
          <a:noFill/>
          <a:ln>
            <a:noFill/>
          </a:ln>
        </p:spPr>
      </p:pic>
      <p:pic>
        <p:nvPicPr>
          <p:cNvPr id="876" name="Google Shape;876;p106"/>
          <p:cNvPicPr preferRelativeResize="0"/>
          <p:nvPr/>
        </p:nvPicPr>
        <p:blipFill>
          <a:blip r:embed="rId4">
            <a:alphaModFix/>
          </a:blip>
          <a:stretch>
            <a:fillRect/>
          </a:stretch>
        </p:blipFill>
        <p:spPr>
          <a:xfrm>
            <a:off x="3756525" y="6209975"/>
            <a:ext cx="219075" cy="219075"/>
          </a:xfrm>
          <a:prstGeom prst="rect">
            <a:avLst/>
          </a:prstGeom>
          <a:noFill/>
          <a:ln>
            <a:noFill/>
          </a:ln>
        </p:spPr>
      </p:pic>
      <p:pic>
        <p:nvPicPr>
          <p:cNvPr id="877" name="Google Shape;877;p106"/>
          <p:cNvPicPr preferRelativeResize="0"/>
          <p:nvPr/>
        </p:nvPicPr>
        <p:blipFill>
          <a:blip r:embed="rId5">
            <a:alphaModFix/>
          </a:blip>
          <a:stretch>
            <a:fillRect/>
          </a:stretch>
        </p:blipFill>
        <p:spPr>
          <a:xfrm>
            <a:off x="8728025" y="5368000"/>
            <a:ext cx="342900" cy="304800"/>
          </a:xfrm>
          <a:prstGeom prst="rect">
            <a:avLst/>
          </a:prstGeom>
          <a:noFill/>
          <a:ln>
            <a:noFill/>
          </a:ln>
        </p:spPr>
      </p:pic>
      <p:pic>
        <p:nvPicPr>
          <p:cNvPr id="878" name="Google Shape;878;p106"/>
          <p:cNvPicPr preferRelativeResize="0"/>
          <p:nvPr/>
        </p:nvPicPr>
        <p:blipFill>
          <a:blip r:embed="rId4">
            <a:alphaModFix/>
          </a:blip>
          <a:stretch>
            <a:fillRect/>
          </a:stretch>
        </p:blipFill>
        <p:spPr>
          <a:xfrm>
            <a:off x="6350500" y="4245475"/>
            <a:ext cx="219075" cy="21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78"/>
                                        </p:tgtEl>
                                        <p:attrNameLst>
                                          <p:attrName>style.visibility</p:attrName>
                                        </p:attrNameLst>
                                      </p:cBhvr>
                                      <p:to>
                                        <p:strVal val="visible"/>
                                      </p:to>
                                    </p:set>
                                    <p:animEffect transition="in" filter="fade">
                                      <p:cBhvr>
                                        <p:cTn id="17" dur="1"/>
                                        <p:tgtEl>
                                          <p:spTgt spid="8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70"/>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876"/>
                                        </p:tgtEl>
                                        <p:attrNameLst>
                                          <p:attrName>style.visibility</p:attrName>
                                        </p:attrNameLst>
                                      </p:cBhvr>
                                      <p:to>
                                        <p:strVal val="visible"/>
                                      </p:to>
                                    </p:set>
                                    <p:animEffect transition="in" filter="fade">
                                      <p:cBhvr>
                                        <p:cTn id="24" dur="1"/>
                                        <p:tgtEl>
                                          <p:spTgt spid="87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0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Summary of GP3</a:t>
            </a:r>
            <a:endParaRPr/>
          </a:p>
        </p:txBody>
      </p:sp>
      <p:sp>
        <p:nvSpPr>
          <p:cNvPr id="884" name="Google Shape;884;p107"/>
          <p:cNvSpPr txBox="1">
            <a:spLocks noGrp="1"/>
          </p:cNvSpPr>
          <p:nvPr>
            <p:ph type="body" idx="1"/>
          </p:nvPr>
        </p:nvSpPr>
        <p:spPr>
          <a:xfrm>
            <a:off x="511619" y="2133600"/>
            <a:ext cx="8346631" cy="4724400"/>
          </a:xfrm>
          <a:prstGeom prst="rect">
            <a:avLst/>
          </a:prstGeom>
          <a:noFill/>
          <a:ln>
            <a:noFill/>
          </a:ln>
        </p:spPr>
        <p:txBody>
          <a:bodyPr spcFirstLastPara="1" wrap="square" lIns="91425" tIns="46800" rIns="91425" bIns="45700" anchor="t" anchorCtr="0">
            <a:noAutofit/>
          </a:bodyPr>
          <a:lstStyle/>
          <a:p>
            <a:pPr marL="454025" lvl="0" indent="-316865" algn="l" rtl="0">
              <a:spcBef>
                <a:spcPts val="0"/>
              </a:spcBef>
              <a:spcAft>
                <a:spcPts val="0"/>
              </a:spcAft>
              <a:buSzPts val="2160"/>
              <a:buNone/>
            </a:pPr>
            <a:r>
              <a:rPr lang="en-GB"/>
              <a:t>Main focus on </a:t>
            </a:r>
            <a:r>
              <a:rPr lang="en-GB" b="1"/>
              <a:t>big deliverables</a:t>
            </a:r>
            <a:r>
              <a:rPr lang="en-GB"/>
              <a:t> of GP3:</a:t>
            </a:r>
            <a:endParaRPr/>
          </a:p>
          <a:p>
            <a:pPr marL="454025" lvl="0" indent="-450215" algn="l" rtl="0">
              <a:spcBef>
                <a:spcPts val="0"/>
              </a:spcBef>
              <a:spcAft>
                <a:spcPts val="0"/>
              </a:spcAft>
              <a:buSzPts val="2100"/>
              <a:buChar char="↗"/>
            </a:pPr>
            <a:r>
              <a:rPr lang="en-GB"/>
              <a:t>Training School in collaboration with SIG ECI</a:t>
            </a:r>
            <a:endParaRPr/>
          </a:p>
          <a:p>
            <a:pPr marL="454025" lvl="0" indent="-450215" algn="l" rtl="0">
              <a:spcBef>
                <a:spcPts val="0"/>
              </a:spcBef>
              <a:spcAft>
                <a:spcPts val="0"/>
              </a:spcAft>
              <a:buSzPts val="2100"/>
              <a:buChar char="↗"/>
            </a:pPr>
            <a:r>
              <a:rPr lang="en-GB"/>
              <a:t>Overview of Peer Review Practices</a:t>
            </a:r>
            <a:endParaRPr/>
          </a:p>
          <a:p>
            <a:pPr marL="454025" lvl="0" indent="-450215" algn="l" rtl="0">
              <a:spcBef>
                <a:spcPts val="0"/>
              </a:spcBef>
              <a:spcAft>
                <a:spcPts val="0"/>
              </a:spcAft>
              <a:buSzPts val="2100"/>
              <a:buChar char="↗"/>
            </a:pPr>
            <a:r>
              <a:rPr lang="en-GB"/>
              <a:t>Overview of Research Evaluation Practices</a:t>
            </a:r>
            <a:endParaRPr/>
          </a:p>
          <a:p>
            <a:pPr marL="454025" lvl="0" indent="-450215" algn="l" rtl="0">
              <a:spcBef>
                <a:spcPts val="0"/>
              </a:spcBef>
              <a:spcAft>
                <a:spcPts val="0"/>
              </a:spcAft>
              <a:buSzPts val="2100"/>
              <a:buChar char="↗"/>
            </a:pPr>
            <a:r>
              <a:rPr lang="en-GB"/>
              <a:t>3 STSMs: Young Scholars, Peer Review, Ethics</a:t>
            </a:r>
            <a:endParaRPr/>
          </a:p>
          <a:p>
            <a:pPr marL="454025" lvl="0" indent="0" algn="l" rtl="0">
              <a:spcBef>
                <a:spcPts val="0"/>
              </a:spcBef>
              <a:spcAft>
                <a:spcPts val="0"/>
              </a:spcAft>
              <a:buNone/>
            </a:pPr>
            <a:endParaRPr/>
          </a:p>
          <a:p>
            <a:pPr marL="454025" marR="0" lvl="0" indent="-316865" algn="l" rtl="0">
              <a:lnSpc>
                <a:spcPct val="100000"/>
              </a:lnSpc>
              <a:spcBef>
                <a:spcPts val="0"/>
              </a:spcBef>
              <a:spcAft>
                <a:spcPts val="0"/>
              </a:spcAft>
              <a:buClr>
                <a:srgbClr val="000000"/>
              </a:buClr>
              <a:buSzPts val="2160"/>
              <a:buFont typeface="Arial"/>
              <a:buNone/>
            </a:pPr>
            <a:r>
              <a:rPr lang="en-GB"/>
              <a:t>Plus </a:t>
            </a:r>
            <a:r>
              <a:rPr lang="en-GB" b="1"/>
              <a:t>collaborations</a:t>
            </a:r>
            <a:r>
              <a:rPr lang="en-GB"/>
              <a:t> with other WGs</a:t>
            </a:r>
            <a:endParaRPr/>
          </a:p>
          <a:p>
            <a:pPr marL="454025" marR="0" lvl="0" indent="-450215" algn="l" rtl="0">
              <a:lnSpc>
                <a:spcPct val="100000"/>
              </a:lnSpc>
              <a:spcBef>
                <a:spcPts val="0"/>
              </a:spcBef>
              <a:spcAft>
                <a:spcPts val="0"/>
              </a:spcAft>
              <a:buSzPts val="2100"/>
              <a:buChar char="↗"/>
            </a:pPr>
            <a:r>
              <a:rPr lang="en-GB"/>
              <a:t>With WG2: participation at conference in Vienna and article submitted to special issue on conference</a:t>
            </a:r>
            <a:endParaRPr/>
          </a:p>
          <a:p>
            <a:pPr marL="454025" marR="0" lvl="0" indent="-450215" algn="l" rtl="0">
              <a:lnSpc>
                <a:spcPct val="100000"/>
              </a:lnSpc>
              <a:spcBef>
                <a:spcPts val="0"/>
              </a:spcBef>
              <a:spcAft>
                <a:spcPts val="0"/>
              </a:spcAft>
              <a:buSzPts val="2100"/>
              <a:buChar char="↗"/>
            </a:pPr>
            <a:r>
              <a:rPr lang="en-GB"/>
              <a:t>With WG3: </a:t>
            </a:r>
            <a:endParaRPr/>
          </a:p>
          <a:p>
            <a:pPr marL="914400" marR="0" lvl="1" indent="-457200" algn="l" rtl="0">
              <a:lnSpc>
                <a:spcPct val="100000"/>
              </a:lnSpc>
              <a:spcBef>
                <a:spcPts val="0"/>
              </a:spcBef>
              <a:spcAft>
                <a:spcPts val="0"/>
              </a:spcAft>
              <a:buSzPts val="1620"/>
              <a:buChar char="↗"/>
            </a:pPr>
            <a:r>
              <a:rPr lang="en-GB"/>
              <a:t>Special issue on book publication + Workshop</a:t>
            </a:r>
            <a:endParaRPr/>
          </a:p>
          <a:p>
            <a:pPr marL="914400" marR="0" lvl="1" indent="-457200" algn="l" rtl="0">
              <a:lnSpc>
                <a:spcPct val="100000"/>
              </a:lnSpc>
              <a:spcBef>
                <a:spcPts val="0"/>
              </a:spcBef>
              <a:spcAft>
                <a:spcPts val="0"/>
              </a:spcAft>
              <a:buSzPts val="1620"/>
              <a:buChar char="↗"/>
            </a:pPr>
            <a:r>
              <a:rPr lang="en-GB"/>
              <a:t>Publication on how books are evaluated in different national evaluation systems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08"/>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Summary of GP3</a:t>
            </a:r>
            <a:endParaRPr/>
          </a:p>
        </p:txBody>
      </p:sp>
      <p:sp>
        <p:nvSpPr>
          <p:cNvPr id="890" name="Google Shape;890;p108"/>
          <p:cNvSpPr txBox="1">
            <a:spLocks noGrp="1"/>
          </p:cNvSpPr>
          <p:nvPr>
            <p:ph type="body" idx="1"/>
          </p:nvPr>
        </p:nvSpPr>
        <p:spPr>
          <a:xfrm>
            <a:off x="511619" y="2133600"/>
            <a:ext cx="8346600" cy="4724400"/>
          </a:xfrm>
          <a:prstGeom prst="rect">
            <a:avLst/>
          </a:prstGeom>
          <a:noFill/>
          <a:ln>
            <a:noFill/>
          </a:ln>
        </p:spPr>
        <p:txBody>
          <a:bodyPr spcFirstLastPara="1" wrap="square" lIns="91425" tIns="46800" rIns="91425" bIns="45700" anchor="t" anchorCtr="0">
            <a:noAutofit/>
          </a:bodyPr>
          <a:lstStyle/>
          <a:p>
            <a:pPr marL="0" lvl="0" indent="0" algn="l" rtl="0">
              <a:spcBef>
                <a:spcPts val="0"/>
              </a:spcBef>
              <a:spcAft>
                <a:spcPts val="0"/>
              </a:spcAft>
              <a:buNone/>
            </a:pPr>
            <a:r>
              <a:rPr lang="en-GB" b="1"/>
              <a:t>Training School in collaboration with SIG ECI</a:t>
            </a:r>
            <a:endParaRPr b="1"/>
          </a:p>
          <a:p>
            <a:pPr marL="454025" lvl="0" indent="-450215" algn="l" rtl="0">
              <a:spcBef>
                <a:spcPts val="0"/>
              </a:spcBef>
              <a:spcAft>
                <a:spcPts val="0"/>
              </a:spcAft>
              <a:buSzPts val="2100"/>
              <a:buChar char="↗"/>
            </a:pPr>
            <a:r>
              <a:rPr lang="en-GB"/>
              <a:t>7-11.01.2019 in Vilnius: 29 participants, 7 teachers from 14 countries; 24 disciplines; 15 men, 21 women;</a:t>
            </a:r>
            <a:endParaRPr/>
          </a:p>
          <a:p>
            <a:pPr marL="454025" lvl="0" indent="-450215" algn="l" rtl="0">
              <a:spcBef>
                <a:spcPts val="0"/>
              </a:spcBef>
              <a:spcAft>
                <a:spcPts val="0"/>
              </a:spcAft>
              <a:buSzPts val="2100"/>
              <a:buChar char="↗"/>
            </a:pPr>
            <a:r>
              <a:rPr lang="en-GB"/>
              <a:t>Received excellent feedback, video in production</a:t>
            </a:r>
            <a:endParaRPr/>
          </a:p>
          <a:p>
            <a:pPr marL="454025" lvl="0" indent="0" algn="l" rtl="0">
              <a:spcBef>
                <a:spcPts val="0"/>
              </a:spcBef>
              <a:spcAft>
                <a:spcPts val="0"/>
              </a:spcAft>
              <a:buNone/>
            </a:pPr>
            <a:endParaRPr sz="1000"/>
          </a:p>
          <a:p>
            <a:pPr marL="454025" marR="0" lvl="0" indent="-316865" algn="l" rtl="0">
              <a:lnSpc>
                <a:spcPct val="100000"/>
              </a:lnSpc>
              <a:spcBef>
                <a:spcPts val="0"/>
              </a:spcBef>
              <a:spcAft>
                <a:spcPts val="0"/>
              </a:spcAft>
              <a:buNone/>
            </a:pPr>
            <a:r>
              <a:rPr lang="en-GB" b="1"/>
              <a:t>Overview of Peer Review</a:t>
            </a:r>
            <a:endParaRPr/>
          </a:p>
          <a:p>
            <a:pPr marL="454025" marR="0" lvl="0" indent="-450215" algn="l" rtl="0">
              <a:lnSpc>
                <a:spcPct val="100000"/>
              </a:lnSpc>
              <a:spcBef>
                <a:spcPts val="0"/>
              </a:spcBef>
              <a:spcAft>
                <a:spcPts val="0"/>
              </a:spcAft>
              <a:buSzPts val="2100"/>
              <a:buChar char="↗"/>
            </a:pPr>
            <a:r>
              <a:rPr lang="en-GB"/>
              <a:t>STSM</a:t>
            </a:r>
            <a:endParaRPr/>
          </a:p>
          <a:p>
            <a:pPr marL="454025" marR="0" lvl="0" indent="-450215" algn="l" rtl="0">
              <a:lnSpc>
                <a:spcPct val="100000"/>
              </a:lnSpc>
              <a:spcBef>
                <a:spcPts val="0"/>
              </a:spcBef>
              <a:spcAft>
                <a:spcPts val="0"/>
              </a:spcAft>
              <a:buSzPts val="2100"/>
              <a:buChar char="↗"/>
            </a:pPr>
            <a:r>
              <a:rPr lang="en-GB"/>
              <a:t>First draft of report ready, needs refinement.</a:t>
            </a:r>
            <a:endParaRPr/>
          </a:p>
          <a:p>
            <a:pPr marL="454025" marR="0" lvl="0" indent="-450215" algn="l" rtl="0">
              <a:lnSpc>
                <a:spcPct val="100000"/>
              </a:lnSpc>
              <a:spcBef>
                <a:spcPts val="0"/>
              </a:spcBef>
              <a:spcAft>
                <a:spcPts val="0"/>
              </a:spcAft>
              <a:buSzPts val="2100"/>
              <a:buChar char="↗"/>
            </a:pPr>
            <a:r>
              <a:rPr lang="en-GB"/>
              <a:t>Contents include: Overview and issues re SSH; methodology; criteria; ambiguity; open science </a:t>
            </a:r>
            <a:endParaRPr/>
          </a:p>
          <a:p>
            <a:pPr marL="454025" marR="0" lvl="0" indent="0" algn="l" rtl="0">
              <a:lnSpc>
                <a:spcPct val="100000"/>
              </a:lnSpc>
              <a:spcBef>
                <a:spcPts val="0"/>
              </a:spcBef>
              <a:spcAft>
                <a:spcPts val="0"/>
              </a:spcAft>
              <a:buClr>
                <a:srgbClr val="000000"/>
              </a:buClr>
              <a:buSzPts val="1100"/>
              <a:buFont typeface="Arial"/>
              <a:buNone/>
            </a:pPr>
            <a:endParaRPr sz="1000"/>
          </a:p>
          <a:p>
            <a:pPr marL="454025" marR="0" lvl="0" indent="-316865" algn="l" rtl="0">
              <a:lnSpc>
                <a:spcPct val="100000"/>
              </a:lnSpc>
              <a:spcBef>
                <a:spcPts val="0"/>
              </a:spcBef>
              <a:spcAft>
                <a:spcPts val="0"/>
              </a:spcAft>
              <a:buClr>
                <a:srgbClr val="000000"/>
              </a:buClr>
              <a:buSzPts val="1100"/>
              <a:buFont typeface="Arial"/>
              <a:buNone/>
            </a:pPr>
            <a:r>
              <a:rPr lang="en-GB" b="1"/>
              <a:t>Overview of Research Evaluation Practices</a:t>
            </a:r>
            <a:endParaRPr b="1"/>
          </a:p>
          <a:p>
            <a:pPr marL="454025" marR="0" lvl="0" indent="-450215" algn="l" rtl="0">
              <a:lnSpc>
                <a:spcPct val="100000"/>
              </a:lnSpc>
              <a:spcBef>
                <a:spcPts val="0"/>
              </a:spcBef>
              <a:spcAft>
                <a:spcPts val="0"/>
              </a:spcAft>
              <a:buSzPts val="2100"/>
              <a:buChar char="↗"/>
            </a:pPr>
            <a:r>
              <a:rPr lang="en-GB"/>
              <a:t>Evaluation Systems</a:t>
            </a:r>
            <a:endParaRPr/>
          </a:p>
          <a:p>
            <a:pPr marL="454025" marR="0" lvl="0" indent="-450215" algn="l" rtl="0">
              <a:lnSpc>
                <a:spcPct val="100000"/>
              </a:lnSpc>
              <a:spcBef>
                <a:spcPts val="0"/>
              </a:spcBef>
              <a:spcAft>
                <a:spcPts val="0"/>
              </a:spcAft>
              <a:buSzPts val="2100"/>
              <a:buChar char="↗"/>
            </a:pPr>
            <a:r>
              <a:rPr lang="en-GB"/>
              <a:t>18 country reports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0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Publications and Presentations</a:t>
            </a:r>
            <a:endParaRPr/>
          </a:p>
        </p:txBody>
      </p:sp>
      <p:sp>
        <p:nvSpPr>
          <p:cNvPr id="896" name="Google Shape;896;p109"/>
          <p:cNvSpPr txBox="1">
            <a:spLocks noGrp="1"/>
          </p:cNvSpPr>
          <p:nvPr>
            <p:ph type="body" idx="1"/>
          </p:nvPr>
        </p:nvSpPr>
        <p:spPr>
          <a:xfrm>
            <a:off x="511619" y="2133600"/>
            <a:ext cx="8346631" cy="4724400"/>
          </a:xfrm>
          <a:prstGeom prst="rect">
            <a:avLst/>
          </a:prstGeom>
          <a:noFill/>
          <a:ln>
            <a:noFill/>
          </a:ln>
        </p:spPr>
        <p:txBody>
          <a:bodyPr spcFirstLastPara="1" wrap="square" lIns="91425" tIns="45700" rIns="91425" bIns="45700" anchor="t" anchorCtr="0">
            <a:noAutofit/>
          </a:bodyPr>
          <a:lstStyle/>
          <a:p>
            <a:pPr marL="457200" lvl="0" indent="-190500" algn="just" rtl="0">
              <a:lnSpc>
                <a:spcPct val="125454"/>
              </a:lnSpc>
              <a:spcBef>
                <a:spcPts val="600"/>
              </a:spcBef>
              <a:spcAft>
                <a:spcPts val="0"/>
              </a:spcAft>
              <a:buSzPts val="1100"/>
              <a:buNone/>
            </a:pPr>
            <a:r>
              <a:rPr lang="en-GB" sz="1400" b="1">
                <a:solidFill>
                  <a:schemeClr val="dk1"/>
                </a:solidFill>
                <a:latin typeface="Times New Roman"/>
                <a:ea typeface="Times New Roman"/>
                <a:cs typeface="Times New Roman"/>
                <a:sym typeface="Times New Roman"/>
              </a:rPr>
              <a:t>Presentations at scientific conferences:</a:t>
            </a:r>
            <a:endParaRPr sz="1400" b="1">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Clr>
                <a:srgbClr val="000000"/>
              </a:buClr>
              <a:buSzPts val="1100"/>
              <a:buFont typeface="Arial"/>
              <a:buNone/>
            </a:pPr>
            <a:r>
              <a:rPr lang="en-GB" sz="1200">
                <a:solidFill>
                  <a:schemeClr val="dk1"/>
                </a:solidFill>
                <a:latin typeface="Times New Roman"/>
                <a:ea typeface="Times New Roman"/>
                <a:cs typeface="Times New Roman"/>
                <a:sym typeface="Times New Roman"/>
              </a:rPr>
              <a:t>Lendák-Kabók, K., &amp; Mignot-Gérard, S. (2018). Geopolitika és a társadalmi nem: fiatal kutatók narratívái Európában [Geopolitics and gender: narratives of early career investigators in Europe]. 14. Nyelv, ideológia, média konferencia, 2018 [14. Language, Ideology, Media Conference]. 21.-22. September 2018, Szeged, Hungary.</a:t>
            </a:r>
            <a:endParaRPr sz="12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Clr>
                <a:srgbClr val="000000"/>
              </a:buClr>
              <a:buSzPts val="1100"/>
              <a:buFont typeface="Arial"/>
              <a:buNone/>
            </a:pPr>
            <a:r>
              <a:rPr lang="en-GB" sz="1200">
                <a:solidFill>
                  <a:schemeClr val="dk1"/>
                </a:solidFill>
                <a:latin typeface="Times New Roman"/>
                <a:ea typeface="Times New Roman"/>
                <a:cs typeface="Times New Roman"/>
                <a:sym typeface="Times New Roman"/>
              </a:rPr>
              <a:t>Lendák-Kabók, K., &amp; Mignot-Gérard, S. (2018). Engendering East and West: narratives of early career investigators across Europe. 10thEuropean Conference on Gender Equality in Higher Education. 20.–22. August 2018, Trinity College, Dublin, Ireland.</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Ochsner, M., Kulczycki, E., &amp; Gedutis, A. (2018). The Diversity of European Research Evaluation Systems. In </a:t>
            </a:r>
            <a:r>
              <a:rPr lang="en-GB" sz="1200" i="1">
                <a:solidFill>
                  <a:schemeClr val="dk1"/>
                </a:solidFill>
                <a:latin typeface="Times New Roman"/>
                <a:ea typeface="Times New Roman"/>
                <a:cs typeface="Times New Roman"/>
                <a:sym typeface="Times New Roman"/>
              </a:rPr>
              <a:t>Proceedings of the 23rd International Conference on Science and Technology Indicators, Leiden</a:t>
            </a:r>
            <a:r>
              <a:rPr lang="en-GB" sz="1200">
                <a:solidFill>
                  <a:schemeClr val="dk1"/>
                </a:solidFill>
                <a:latin typeface="Times New Roman"/>
                <a:ea typeface="Times New Roman"/>
                <a:cs typeface="Times New Roman"/>
                <a:sym typeface="Times New Roman"/>
              </a:rPr>
              <a:t>(pp. 1234-1241). Leiden: Leiden University.</a:t>
            </a:r>
            <a:endParaRPr sz="12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Clr>
                <a:srgbClr val="000000"/>
              </a:buClr>
              <a:buSzPts val="1100"/>
              <a:buFont typeface="Arial"/>
              <a:buNone/>
            </a:pPr>
            <a:r>
              <a:rPr lang="en-GB" sz="1200">
                <a:solidFill>
                  <a:schemeClr val="dk1"/>
                </a:solidFill>
                <a:latin typeface="Times New Roman"/>
                <a:ea typeface="Times New Roman"/>
                <a:cs typeface="Times New Roman"/>
                <a:sym typeface="Times New Roman"/>
              </a:rPr>
              <a:t>Ochsner, M., Dokmanović, M., Kulczycki, E., Gedutis, A., &amp; Hug, S. E. (2018). The Usefulness of Quality Criteria for Research Policy. 23rd Nordic Workshop on Bibliometrics and Research Policy, University of Borås, Sweden, 8.11.2018</a:t>
            </a:r>
            <a:endParaRPr sz="12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Clr>
                <a:srgbClr val="000000"/>
              </a:buClr>
              <a:buSzPts val="1100"/>
              <a:buFont typeface="Arial"/>
              <a:buNone/>
            </a:pPr>
            <a:r>
              <a:rPr lang="en-GB" sz="1200">
                <a:solidFill>
                  <a:schemeClr val="dk1"/>
                </a:solidFill>
                <a:latin typeface="Times New Roman"/>
                <a:ea typeface="Times New Roman"/>
                <a:cs typeface="Times New Roman"/>
                <a:sym typeface="Times New Roman"/>
              </a:rPr>
              <a:t>Girkontaitė, A., &amp; Ochsner, M. (2018). „Bet aš jau du metus nesipublikavau“ arba Ko nemato vertintojai? [„But I haven’t published for two years“ or What is not visible for evaluators?]. X-oji nacionalinė Lietuvos sociologų draugijos konferencija [10thNational Conference of the Lithuanian Sociological Society], 12-13 October 2018, Klaipėda, Lithuania.</a:t>
            </a:r>
            <a:endParaRPr sz="12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Clr>
                <a:srgbClr val="000000"/>
              </a:buClr>
              <a:buSzPts val="1100"/>
              <a:buFont typeface="Arial"/>
              <a:buNone/>
            </a:pPr>
            <a:r>
              <a:rPr lang="en-GB" sz="1200">
                <a:solidFill>
                  <a:schemeClr val="dk1"/>
                </a:solidFill>
                <a:latin typeface="Times New Roman"/>
                <a:ea typeface="Times New Roman"/>
                <a:cs typeface="Times New Roman"/>
                <a:sym typeface="Times New Roman"/>
              </a:rPr>
              <a:t>Ochsner, M. (2018). Bottom-up approaches to research assessment. Conference “Impact factor, h-Index and university rankings: sense and no(n)sense of quantifying science”, 21. November 2018, Swiss Academy of Sciences, Bern, Switzerland.</a:t>
            </a:r>
            <a:endParaRPr sz="1200">
              <a:solidFill>
                <a:schemeClr val="dk1"/>
              </a:solidFill>
              <a:latin typeface="Times New Roman"/>
              <a:ea typeface="Times New Roman"/>
              <a:cs typeface="Times New Roman"/>
              <a:sym typeface="Times New Roman"/>
            </a:endParaRPr>
          </a:p>
          <a:p>
            <a:pPr marL="0" lvl="0" indent="0" algn="l" rtl="0">
              <a:spcBef>
                <a:spcPts val="600"/>
              </a:spcBef>
              <a:spcAft>
                <a:spcPts val="0"/>
              </a:spcAft>
              <a:buSzPts val="2160"/>
              <a:buNone/>
            </a:pP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0"/>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Publications and Presentations</a:t>
            </a:r>
            <a:endParaRPr/>
          </a:p>
        </p:txBody>
      </p:sp>
      <p:sp>
        <p:nvSpPr>
          <p:cNvPr id="902" name="Google Shape;902;p110"/>
          <p:cNvSpPr txBox="1">
            <a:spLocks noGrp="1"/>
          </p:cNvSpPr>
          <p:nvPr>
            <p:ph type="body" idx="1"/>
          </p:nvPr>
        </p:nvSpPr>
        <p:spPr>
          <a:xfrm>
            <a:off x="511619" y="2133600"/>
            <a:ext cx="8346600" cy="4724400"/>
          </a:xfrm>
          <a:prstGeom prst="rect">
            <a:avLst/>
          </a:prstGeom>
          <a:noFill/>
          <a:ln>
            <a:noFill/>
          </a:ln>
        </p:spPr>
        <p:txBody>
          <a:bodyPr spcFirstLastPara="1" wrap="square" lIns="91425" tIns="45700" rIns="91425" bIns="45700" anchor="t" anchorCtr="0">
            <a:noAutofit/>
          </a:bodyPr>
          <a:lstStyle/>
          <a:p>
            <a:pPr marL="457200" lvl="0" indent="-190500" algn="just" rtl="0">
              <a:lnSpc>
                <a:spcPct val="125454"/>
              </a:lnSpc>
              <a:spcBef>
                <a:spcPts val="600"/>
              </a:spcBef>
              <a:spcAft>
                <a:spcPts val="0"/>
              </a:spcAft>
              <a:buSzPts val="1100"/>
              <a:buNone/>
            </a:pPr>
            <a:r>
              <a:rPr lang="en-GB" sz="1400" b="1">
                <a:solidFill>
                  <a:schemeClr val="dk1"/>
                </a:solidFill>
                <a:latin typeface="Times New Roman"/>
                <a:ea typeface="Times New Roman"/>
                <a:cs typeface="Times New Roman"/>
                <a:sym typeface="Times New Roman"/>
              </a:rPr>
              <a:t>Presentations as dissemination activities:</a:t>
            </a:r>
            <a:endParaRPr sz="1400" b="1">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Ochsner, M. (2018). Chair of the World-Café-Workshop “Research Evaluation and Research Assessment” at the INTE-Meeting and Workshop by the LERU “Nurturing a Culture of Responsible Research in the Era of Open Science”, 24.-25 May 2018, University of Geneva, Switzerland.</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Ochsner, M. (2018). Was ist Forschungsqualität und kann man sie messen? Nutzen und Gefahren von Bibliometrie, Szientometrie und Altmetrics in Bezug auf wissenschaftliche Karrieren [What is research quality and how can we measure it? Usefulness and risks of bibliometrics, scientometrics and altmetrics with regard to scientific careers]. Workshop at the Doctoral Programme at the Institute of Art History at the University of Zurich, 18. May 2018, Zurich, Switzerland. </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SzPts val="1100"/>
              <a:buNone/>
            </a:pPr>
            <a:r>
              <a:rPr lang="en-GB" sz="1200">
                <a:solidFill>
                  <a:schemeClr val="dk1"/>
                </a:solidFill>
                <a:latin typeface="Times New Roman"/>
                <a:ea typeface="Times New Roman"/>
                <a:cs typeface="Times New Roman"/>
                <a:sym typeface="Times New Roman"/>
              </a:rPr>
              <a:t>Ochsner, M. (2018). Conceptual frameworks for evaluation and the role of impact. Humanities in Practice Workshop “Studying the humanities through policy concepts: quality, excellence and impact”, 6. December 2018, Bergen, Norway.</a:t>
            </a:r>
            <a:endParaRPr sz="12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SzPts val="1100"/>
              <a:buNone/>
            </a:pPr>
            <a:r>
              <a:rPr lang="en-GB" sz="1200">
                <a:solidFill>
                  <a:schemeClr val="dk1"/>
                </a:solidFill>
                <a:latin typeface="Times New Roman"/>
                <a:ea typeface="Times New Roman"/>
                <a:cs typeface="Times New Roman"/>
                <a:sym typeface="Times New Roman"/>
              </a:rPr>
              <a:t>Vanholsbeeck, M., Demetriou, Th., Girkontaite, A., Istenic Starcic, A., Keiski, V., Kulczycki, E., Papanastasiou, E., Pölöen, J., Proppe, H., &amp; Vehovec, M. (2018). Senior academics as key negotiators in the implementation of impact policies in the social sciences and humanities. Pathways to Impact from SSH research:Austrian EU Council Presidency Conference on “Impact of Social Sciences and Humanities for a European Research Agenda – Valuation of SSH in mission-oriented research”, Vienna, 28-29. November 2018.</a:t>
            </a:r>
            <a:endParaRPr sz="14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SzPts val="1100"/>
              <a:buNone/>
            </a:pPr>
            <a:endParaRPr sz="1400">
              <a:solidFill>
                <a:schemeClr val="dk1"/>
              </a:solidFill>
              <a:latin typeface="Times New Roman"/>
              <a:ea typeface="Times New Roman"/>
              <a:cs typeface="Times New Roman"/>
              <a:sym typeface="Times New Roman"/>
            </a:endParaRPr>
          </a:p>
          <a:p>
            <a:pPr marL="0" lvl="0" indent="0" algn="l" rtl="0">
              <a:spcBef>
                <a:spcPts val="600"/>
              </a:spcBef>
              <a:spcAft>
                <a:spcPts val="0"/>
              </a:spcAft>
              <a:buSzPts val="2160"/>
              <a:buNone/>
            </a:pP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1"/>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Publications and Presentations</a:t>
            </a:r>
            <a:endParaRPr/>
          </a:p>
        </p:txBody>
      </p:sp>
      <p:sp>
        <p:nvSpPr>
          <p:cNvPr id="908" name="Google Shape;908;p111"/>
          <p:cNvSpPr txBox="1">
            <a:spLocks noGrp="1"/>
          </p:cNvSpPr>
          <p:nvPr>
            <p:ph type="body" idx="1"/>
          </p:nvPr>
        </p:nvSpPr>
        <p:spPr>
          <a:xfrm>
            <a:off x="511619" y="2133600"/>
            <a:ext cx="8346600" cy="4724400"/>
          </a:xfrm>
          <a:prstGeom prst="rect">
            <a:avLst/>
          </a:prstGeom>
          <a:noFill/>
          <a:ln>
            <a:noFill/>
          </a:ln>
        </p:spPr>
        <p:txBody>
          <a:bodyPr spcFirstLastPara="1" wrap="square" lIns="91425" tIns="45700" rIns="91425" bIns="45700" anchor="t" anchorCtr="0">
            <a:noAutofit/>
          </a:bodyPr>
          <a:lstStyle/>
          <a:p>
            <a:pPr marL="457200" lvl="0" indent="-190500" algn="just" rtl="0">
              <a:lnSpc>
                <a:spcPct val="125454"/>
              </a:lnSpc>
              <a:spcBef>
                <a:spcPts val="600"/>
              </a:spcBef>
              <a:spcAft>
                <a:spcPts val="0"/>
              </a:spcAft>
              <a:buSzPts val="1100"/>
              <a:buNone/>
            </a:pPr>
            <a:r>
              <a:rPr lang="en-GB" sz="1400" b="1">
                <a:solidFill>
                  <a:schemeClr val="dk1"/>
                </a:solidFill>
                <a:latin typeface="Times New Roman"/>
                <a:ea typeface="Times New Roman"/>
                <a:cs typeface="Times New Roman"/>
                <a:sym typeface="Times New Roman"/>
              </a:rPr>
              <a:t>Publications:</a:t>
            </a:r>
            <a:endParaRPr sz="1400" b="1">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SzPts val="1100"/>
              <a:buNone/>
            </a:pPr>
            <a:r>
              <a:rPr lang="en-GB" sz="1100">
                <a:solidFill>
                  <a:schemeClr val="dk1"/>
                </a:solidFill>
                <a:latin typeface="Times New Roman"/>
                <a:ea typeface="Times New Roman"/>
                <a:cs typeface="Times New Roman"/>
                <a:sym typeface="Times New Roman"/>
              </a:rPr>
              <a:t>Giménez-Toledo, E., Mañana-Rodríguez, J., Engels, T. C. E., Guns, R., Kulczycki, E., Ochsner, M., Pölönen, J., Sivertsen, G., &amp; Zuccala, A. A. (2019). Taking scholarly books into account, part II: a comparison of 19 European countries in evaluation and funding. </a:t>
            </a:r>
            <a:r>
              <a:rPr lang="en-GB" sz="1100" i="1">
                <a:solidFill>
                  <a:schemeClr val="dk1"/>
                </a:solidFill>
                <a:latin typeface="Times New Roman"/>
                <a:ea typeface="Times New Roman"/>
                <a:cs typeface="Times New Roman"/>
                <a:sym typeface="Times New Roman"/>
              </a:rPr>
              <a:t>Scientometrics</a:t>
            </a:r>
            <a:r>
              <a:rPr lang="en-GB" sz="1100">
                <a:solidFill>
                  <a:schemeClr val="dk1"/>
                </a:solidFill>
                <a:latin typeface="Times New Roman"/>
                <a:ea typeface="Times New Roman"/>
                <a:cs typeface="Times New Roman"/>
                <a:sym typeface="Times New Roman"/>
              </a:rPr>
              <a:t>, 118(1), 233–251. https://doi.org/10.1007/s11192-018-2956-7</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SzPts val="1100"/>
              <a:buNone/>
            </a:pPr>
            <a:r>
              <a:rPr lang="en-GB" sz="1200">
                <a:solidFill>
                  <a:schemeClr val="dk1"/>
                </a:solidFill>
                <a:latin typeface="Times New Roman"/>
                <a:ea typeface="Times New Roman"/>
                <a:cs typeface="Times New Roman"/>
                <a:sym typeface="Times New Roman"/>
              </a:rPr>
              <a:t>Ochsner, M. (2019). Open Access vision and implementation on international and Swiss levels. A critical appraisal of “Plan S” and “Swissuniversities Action Plan”. Confidential report to the Swiss Science Council. 9. January 2019.</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SzPts val="1100"/>
              <a:buNone/>
            </a:pPr>
            <a:r>
              <a:rPr lang="en-GB" sz="1100">
                <a:solidFill>
                  <a:schemeClr val="dk1"/>
                </a:solidFill>
                <a:latin typeface="Times New Roman"/>
                <a:ea typeface="Times New Roman"/>
                <a:cs typeface="Times New Roman"/>
                <a:sym typeface="Times New Roman"/>
              </a:rPr>
              <a:t>Ochsner, M., Kulczycki, E., &amp; Gedutis, A. (2018). The Diversity of European Research Evaluation Systems. In </a:t>
            </a:r>
            <a:r>
              <a:rPr lang="en-GB" sz="1100" i="1">
                <a:solidFill>
                  <a:schemeClr val="dk1"/>
                </a:solidFill>
                <a:latin typeface="Times New Roman"/>
                <a:ea typeface="Times New Roman"/>
                <a:cs typeface="Times New Roman"/>
                <a:sym typeface="Times New Roman"/>
              </a:rPr>
              <a:t>Proceedings of the 23rd International Conference on Science and Technology Indicators, Leiden</a:t>
            </a:r>
            <a:r>
              <a:rPr lang="en-GB" sz="1100">
                <a:solidFill>
                  <a:schemeClr val="dk1"/>
                </a:solidFill>
                <a:latin typeface="Times New Roman"/>
                <a:ea typeface="Times New Roman"/>
                <a:cs typeface="Times New Roman"/>
                <a:sym typeface="Times New Roman"/>
              </a:rPr>
              <a:t>(pp. 1234-1241). Leiden: Leiden University.</a:t>
            </a:r>
            <a:endParaRPr sz="11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SzPts val="1100"/>
              <a:buNone/>
            </a:pPr>
            <a:r>
              <a:rPr lang="en-GB" sz="1100">
                <a:solidFill>
                  <a:schemeClr val="dk1"/>
                </a:solidFill>
                <a:latin typeface="Times New Roman"/>
                <a:ea typeface="Times New Roman"/>
                <a:cs typeface="Times New Roman"/>
                <a:sym typeface="Times New Roman"/>
              </a:rPr>
              <a:t>Vanholsbeeck, M., Demetriou, Th., Girkontaite, A., Istenic Starcic, A., Keiski, V., Kulczycki, E., Papanastasiou, E., Pölöen, J., Proppe, H., &amp; Vehovec, M. (under review). Senior academics as key negotiators in the implementation of impact policies in the social sciences and humanities. </a:t>
            </a:r>
            <a:r>
              <a:rPr lang="en-GB" sz="1100" i="1">
                <a:solidFill>
                  <a:schemeClr val="dk1"/>
                </a:solidFill>
                <a:latin typeface="Times New Roman"/>
                <a:ea typeface="Times New Roman"/>
                <a:cs typeface="Times New Roman"/>
                <a:sym typeface="Times New Roman"/>
              </a:rPr>
              <a:t>fteval: Journal for Research and Technology Policy Evaluation</a:t>
            </a:r>
            <a:r>
              <a:rPr lang="en-GB" sz="11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457200" lvl="0" indent="-190500" algn="just" rtl="0">
              <a:lnSpc>
                <a:spcPct val="125454"/>
              </a:lnSpc>
              <a:spcBef>
                <a:spcPts val="600"/>
              </a:spcBef>
              <a:spcAft>
                <a:spcPts val="0"/>
              </a:spcAft>
              <a:buClr>
                <a:schemeClr val="dk1"/>
              </a:buClr>
              <a:buSzPts val="1100"/>
              <a:buFont typeface="Arial"/>
              <a:buNone/>
            </a:pPr>
            <a:r>
              <a:rPr lang="en-GB" sz="1100">
                <a:solidFill>
                  <a:schemeClr val="dk1"/>
                </a:solidFill>
                <a:latin typeface="Times New Roman"/>
                <a:ea typeface="Times New Roman"/>
                <a:cs typeface="Times New Roman"/>
                <a:sym typeface="Times New Roman"/>
              </a:rPr>
              <a:t>Zuccala, A. A., Giménez-Toledo, E., &amp; Peruginelli, G. (2018). Scholarly books and their evaluation context in the social sciences and humanities. </a:t>
            </a:r>
            <a:r>
              <a:rPr lang="en-GB" sz="1100" i="1">
                <a:solidFill>
                  <a:schemeClr val="dk1"/>
                </a:solidFill>
                <a:latin typeface="Times New Roman"/>
                <a:ea typeface="Times New Roman"/>
                <a:cs typeface="Times New Roman"/>
                <a:sym typeface="Times New Roman"/>
              </a:rPr>
              <a:t>Aslib Journal of Information Management</a:t>
            </a:r>
            <a:r>
              <a:rPr lang="en-GB" sz="1100">
                <a:solidFill>
                  <a:schemeClr val="dk1"/>
                </a:solidFill>
                <a:latin typeface="Times New Roman"/>
                <a:ea typeface="Times New Roman"/>
                <a:cs typeface="Times New Roman"/>
                <a:sym typeface="Times New Roman"/>
              </a:rPr>
              <a:t>, 70(6), 586-591.</a:t>
            </a:r>
            <a:endParaRPr sz="1100">
              <a:solidFill>
                <a:schemeClr val="dk1"/>
              </a:solidFill>
              <a:latin typeface="Times New Roman"/>
              <a:ea typeface="Times New Roman"/>
              <a:cs typeface="Times New Roman"/>
              <a:sym typeface="Times New Roman"/>
            </a:endParaRPr>
          </a:p>
          <a:p>
            <a:pPr marL="457200" marR="0" lvl="0" indent="-190500" algn="just" rtl="0">
              <a:lnSpc>
                <a:spcPct val="125454"/>
              </a:lnSpc>
              <a:spcBef>
                <a:spcPts val="600"/>
              </a:spcBef>
              <a:spcAft>
                <a:spcPts val="0"/>
              </a:spcAft>
              <a:buSzPts val="1100"/>
              <a:buNone/>
            </a:pPr>
            <a:endParaRPr sz="1400">
              <a:solidFill>
                <a:schemeClr val="dk1"/>
              </a:solidFill>
              <a:latin typeface="Times New Roman"/>
              <a:ea typeface="Times New Roman"/>
              <a:cs typeface="Times New Roman"/>
              <a:sym typeface="Times New Roman"/>
            </a:endParaRPr>
          </a:p>
          <a:p>
            <a:pPr marL="0" lvl="0" indent="0" algn="l" rtl="0">
              <a:spcBef>
                <a:spcPts val="600"/>
              </a:spcBef>
              <a:spcAft>
                <a:spcPts val="0"/>
              </a:spcAft>
              <a:buSzPts val="2160"/>
              <a:buNone/>
            </a:pP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Objectives of GP4</a:t>
            </a:r>
            <a:endParaRPr/>
          </a:p>
        </p:txBody>
      </p:sp>
      <p:sp>
        <p:nvSpPr>
          <p:cNvPr id="914" name="Google Shape;914;p112"/>
          <p:cNvSpPr txBox="1">
            <a:spLocks noGrp="1"/>
          </p:cNvSpPr>
          <p:nvPr>
            <p:ph type="body" idx="1"/>
          </p:nvPr>
        </p:nvSpPr>
        <p:spPr>
          <a:xfrm>
            <a:off x="511619" y="2133600"/>
            <a:ext cx="8346631"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Focus on deliverable due at end of GP4</a:t>
            </a:r>
            <a:endParaRPr/>
          </a:p>
          <a:p>
            <a:pPr marL="914400" lvl="1" indent="-457200" algn="l" rtl="0">
              <a:spcBef>
                <a:spcPts val="600"/>
              </a:spcBef>
              <a:spcAft>
                <a:spcPts val="0"/>
              </a:spcAft>
              <a:buSzPts val="1980"/>
              <a:buChar char="↗"/>
            </a:pPr>
            <a:r>
              <a:rPr lang="en-GB"/>
              <a:t>D6: Recommendations for better adapted criteria and indicators</a:t>
            </a:r>
            <a:endParaRPr/>
          </a:p>
          <a:p>
            <a:pPr marL="0" marR="0" lvl="0" indent="0" algn="l" rtl="0">
              <a:lnSpc>
                <a:spcPct val="100000"/>
              </a:lnSpc>
              <a:spcBef>
                <a:spcPts val="1000"/>
              </a:spcBef>
              <a:spcAft>
                <a:spcPts val="0"/>
              </a:spcAft>
              <a:buClr>
                <a:srgbClr val="000000"/>
              </a:buClr>
              <a:buSzPts val="1100"/>
              <a:buFont typeface="Arial"/>
              <a:buNone/>
            </a:pPr>
            <a:r>
              <a:rPr lang="en-GB" sz="2400" b="1"/>
              <a:t>Taking up again, adding works from reports etc.</a:t>
            </a:r>
            <a:endParaRPr sz="2400" b="1"/>
          </a:p>
          <a:p>
            <a:pPr marL="914400" lvl="1" indent="-457200" algn="l" rtl="0">
              <a:spcBef>
                <a:spcPts val="600"/>
              </a:spcBef>
              <a:spcAft>
                <a:spcPts val="0"/>
              </a:spcAft>
              <a:buSzPts val="1980"/>
              <a:buChar char="↗"/>
            </a:pPr>
            <a:r>
              <a:rPr lang="en-GB"/>
              <a:t>D7: Bibliography</a:t>
            </a:r>
            <a:endParaRPr/>
          </a:p>
          <a:p>
            <a:pPr marL="0" marR="0" lvl="0" indent="0" algn="l" rtl="0">
              <a:lnSpc>
                <a:spcPct val="100000"/>
              </a:lnSpc>
              <a:spcBef>
                <a:spcPts val="1000"/>
              </a:spcBef>
              <a:spcAft>
                <a:spcPts val="0"/>
              </a:spcAft>
              <a:buClr>
                <a:srgbClr val="000000"/>
              </a:buClr>
              <a:buSzPts val="1100"/>
              <a:buFont typeface="Arial"/>
              <a:buNone/>
            </a:pPr>
            <a:r>
              <a:rPr lang="en-GB" sz="2400" b="1"/>
              <a:t>And finally, finishing all the started projects:</a:t>
            </a:r>
            <a:endParaRPr sz="2400" b="1"/>
          </a:p>
          <a:p>
            <a:pPr marL="914400" lvl="1" indent="-480060" algn="l" rtl="0">
              <a:spcBef>
                <a:spcPts val="600"/>
              </a:spcBef>
              <a:spcAft>
                <a:spcPts val="0"/>
              </a:spcAft>
              <a:buSzPts val="1980"/>
              <a:buChar char="↗"/>
            </a:pPr>
            <a:r>
              <a:rPr lang="en-GB"/>
              <a:t>D4: Scientific papers and presentations</a:t>
            </a:r>
            <a:endParaRPr/>
          </a:p>
          <a:p>
            <a:pPr marL="914400" lvl="1" indent="-457200" algn="l" rtl="0">
              <a:spcBef>
                <a:spcPts val="600"/>
              </a:spcBef>
              <a:spcAft>
                <a:spcPts val="0"/>
              </a:spcAft>
              <a:buSzPts val="1620"/>
              <a:buChar char="↗"/>
            </a:pPr>
            <a:r>
              <a:rPr lang="en-GB"/>
              <a:t>RESSH!</a:t>
            </a:r>
            <a:endParaRPr/>
          </a:p>
          <a:p>
            <a:pPr marL="0" lvl="0" indent="0" algn="l" rtl="0">
              <a:spcBef>
                <a:spcPts val="2000"/>
              </a:spcBef>
              <a:spcAft>
                <a:spcPts val="0"/>
              </a:spcAft>
              <a:buNone/>
            </a:pPr>
            <a:endParaRPr/>
          </a:p>
          <a:p>
            <a:pPr marL="0" lvl="0" indent="0" algn="l" rtl="0">
              <a:spcBef>
                <a:spcPts val="0"/>
              </a:spcBef>
              <a:spcAft>
                <a:spcPts val="0"/>
              </a:spcAft>
              <a:buSzPts val="216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13"/>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WG1: Timetable</a:t>
            </a:r>
            <a:endParaRPr/>
          </a:p>
        </p:txBody>
      </p:sp>
      <p:sp>
        <p:nvSpPr>
          <p:cNvPr id="920" name="Google Shape;920;p113"/>
          <p:cNvSpPr txBox="1">
            <a:spLocks noGrp="1"/>
          </p:cNvSpPr>
          <p:nvPr>
            <p:ph type="body" idx="1"/>
          </p:nvPr>
        </p:nvSpPr>
        <p:spPr>
          <a:xfrm>
            <a:off x="511619" y="1981200"/>
            <a:ext cx="8346600"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t>Until 15th April</a:t>
            </a:r>
            <a:endParaRPr sz="1800" b="1"/>
          </a:p>
          <a:p>
            <a:pPr marL="914400" marR="0" lvl="1" indent="-468630" algn="l" rtl="0">
              <a:lnSpc>
                <a:spcPct val="100000"/>
              </a:lnSpc>
              <a:spcBef>
                <a:spcPts val="600"/>
              </a:spcBef>
              <a:spcAft>
                <a:spcPts val="0"/>
              </a:spcAft>
              <a:buSzPts val="1800"/>
              <a:buChar char="↗"/>
            </a:pPr>
            <a:r>
              <a:rPr lang="en-GB" sz="1800"/>
              <a:t>Writing abstracts for RESSH conference</a:t>
            </a:r>
            <a:endParaRPr sz="1800" b="1"/>
          </a:p>
          <a:p>
            <a:pPr marL="0" marR="0" lvl="0" indent="0" algn="l" rtl="0">
              <a:lnSpc>
                <a:spcPct val="100000"/>
              </a:lnSpc>
              <a:spcBef>
                <a:spcPts val="1000"/>
              </a:spcBef>
              <a:spcAft>
                <a:spcPts val="0"/>
              </a:spcAft>
              <a:buClr>
                <a:srgbClr val="000000"/>
              </a:buClr>
              <a:buSzPts val="1100"/>
              <a:buFont typeface="Arial"/>
              <a:buNone/>
            </a:pPr>
            <a:r>
              <a:rPr lang="en-GB" sz="1800" b="1"/>
              <a:t>Until May</a:t>
            </a:r>
            <a:endParaRPr sz="1800"/>
          </a:p>
          <a:p>
            <a:pPr marL="914400" lvl="1" indent="-468630" algn="l" rtl="0">
              <a:spcBef>
                <a:spcPts val="600"/>
              </a:spcBef>
              <a:spcAft>
                <a:spcPts val="0"/>
              </a:spcAft>
              <a:buSzPts val="1800"/>
              <a:buChar char="↗"/>
            </a:pPr>
            <a:r>
              <a:rPr lang="en-GB" sz="1800"/>
              <a:t>D2: Overview of research evaluation practices</a:t>
            </a:r>
            <a:endParaRPr sz="1800"/>
          </a:p>
          <a:p>
            <a:pPr marL="914400" lvl="1" indent="-468630" algn="l" rtl="0">
              <a:spcBef>
                <a:spcPts val="600"/>
              </a:spcBef>
              <a:spcAft>
                <a:spcPts val="0"/>
              </a:spcAft>
              <a:buSzPts val="1800"/>
              <a:buChar char="↗"/>
            </a:pPr>
            <a:r>
              <a:rPr lang="en-GB" sz="1800"/>
              <a:t>D3: Overview of peer review practices</a:t>
            </a:r>
            <a:endParaRPr sz="1800"/>
          </a:p>
          <a:p>
            <a:pPr marL="0" marR="0" lvl="0" indent="0" algn="l" rtl="0">
              <a:lnSpc>
                <a:spcPct val="100000"/>
              </a:lnSpc>
              <a:spcBef>
                <a:spcPts val="1000"/>
              </a:spcBef>
              <a:spcAft>
                <a:spcPts val="0"/>
              </a:spcAft>
              <a:buNone/>
            </a:pPr>
            <a:r>
              <a:rPr lang="en-GB" sz="1800" b="1"/>
              <a:t>Until Summer</a:t>
            </a:r>
            <a:endParaRPr sz="1800" b="1"/>
          </a:p>
          <a:p>
            <a:pPr marL="914400" lvl="1" indent="-445769" algn="l" rtl="0">
              <a:spcBef>
                <a:spcPts val="600"/>
              </a:spcBef>
              <a:spcAft>
                <a:spcPts val="0"/>
              </a:spcAft>
              <a:buSzPts val="1800"/>
              <a:buChar char="↗"/>
            </a:pPr>
            <a:r>
              <a:rPr lang="en-GB" sz="1800"/>
              <a:t>Preparing RESSH presentations and publications</a:t>
            </a:r>
            <a:endParaRPr sz="1800"/>
          </a:p>
          <a:p>
            <a:pPr marL="0" marR="0" lvl="0" indent="0" algn="l" rtl="0">
              <a:lnSpc>
                <a:spcPct val="100000"/>
              </a:lnSpc>
              <a:spcBef>
                <a:spcPts val="1000"/>
              </a:spcBef>
              <a:spcAft>
                <a:spcPts val="0"/>
              </a:spcAft>
              <a:buNone/>
            </a:pPr>
            <a:r>
              <a:rPr lang="en-GB" sz="1800" b="1"/>
              <a:t>Valencia Meeting</a:t>
            </a:r>
            <a:endParaRPr sz="1800" b="1"/>
          </a:p>
          <a:p>
            <a:pPr marL="914400" lvl="1" indent="-468630" algn="l" rtl="0">
              <a:spcBef>
                <a:spcPts val="600"/>
              </a:spcBef>
              <a:spcAft>
                <a:spcPts val="0"/>
              </a:spcAft>
              <a:buSzPts val="1800"/>
              <a:buChar char="↗"/>
            </a:pPr>
            <a:r>
              <a:rPr lang="en-GB" sz="1800"/>
              <a:t>D6: Recommendations for better adapted criteria and indicators</a:t>
            </a:r>
            <a:endParaRPr sz="1800"/>
          </a:p>
          <a:p>
            <a:pPr marL="914400" lvl="1" indent="-468630" algn="l" rtl="0">
              <a:spcBef>
                <a:spcPts val="600"/>
              </a:spcBef>
              <a:spcAft>
                <a:spcPts val="0"/>
              </a:spcAft>
              <a:buSzPts val="1800"/>
              <a:buChar char="↗"/>
            </a:pPr>
            <a:r>
              <a:rPr lang="en-GB" sz="1800"/>
              <a:t>Discussion on first draft</a:t>
            </a:r>
            <a:endParaRPr sz="1800"/>
          </a:p>
          <a:p>
            <a:pPr marL="0" marR="0" lvl="0" indent="0" algn="l" rtl="0">
              <a:lnSpc>
                <a:spcPct val="100000"/>
              </a:lnSpc>
              <a:spcBef>
                <a:spcPts val="1000"/>
              </a:spcBef>
              <a:spcAft>
                <a:spcPts val="0"/>
              </a:spcAft>
              <a:buNone/>
            </a:pPr>
            <a:r>
              <a:rPr lang="en-GB" sz="1800" b="1"/>
              <a:t>Autumn:</a:t>
            </a:r>
            <a:r>
              <a:rPr lang="en-GB" sz="1800"/>
              <a:t> </a:t>
            </a:r>
            <a:endParaRPr sz="1800"/>
          </a:p>
          <a:p>
            <a:pPr marL="914400" marR="0" lvl="1" indent="-445769" algn="l" rtl="0">
              <a:lnSpc>
                <a:spcPct val="100000"/>
              </a:lnSpc>
              <a:spcBef>
                <a:spcPts val="600"/>
              </a:spcBef>
              <a:spcAft>
                <a:spcPts val="0"/>
              </a:spcAft>
              <a:buSzPts val="1800"/>
              <a:buChar char="↗"/>
            </a:pPr>
            <a:r>
              <a:rPr lang="en-GB" sz="1800"/>
              <a:t>Book preparation for research evaluation practices</a:t>
            </a:r>
            <a:endParaRPr sz="1800"/>
          </a:p>
          <a:p>
            <a:pPr marL="0" marR="0" lvl="0" indent="0" algn="l" rtl="0">
              <a:lnSpc>
                <a:spcPct val="100000"/>
              </a:lnSpc>
              <a:spcBef>
                <a:spcPts val="1000"/>
              </a:spcBef>
              <a:spcAft>
                <a:spcPts val="0"/>
              </a:spcAft>
              <a:buClr>
                <a:srgbClr val="000000"/>
              </a:buClr>
              <a:buSzPts val="1100"/>
              <a:buFont typeface="Arial"/>
              <a:buNone/>
            </a:pPr>
            <a:r>
              <a:rPr lang="en-GB" sz="1800" b="1"/>
              <a:t>Winter</a:t>
            </a:r>
            <a:r>
              <a:rPr lang="en-GB" sz="1800"/>
              <a:t>: Finalizing D6, final reporting</a:t>
            </a:r>
            <a:endParaRPr sz="1800"/>
          </a:p>
          <a:p>
            <a:pPr marL="0" lvl="0" indent="0" algn="l" rtl="0">
              <a:spcBef>
                <a:spcPts val="2000"/>
              </a:spcBef>
              <a:spcAft>
                <a:spcPts val="0"/>
              </a:spcAft>
              <a:buNone/>
            </a:pPr>
            <a:endParaRPr sz="1800"/>
          </a:p>
          <a:p>
            <a:pPr marL="0" lvl="0" indent="0" algn="l" rtl="0">
              <a:spcBef>
                <a:spcPts val="2000"/>
              </a:spcBef>
              <a:spcAft>
                <a:spcPts val="0"/>
              </a:spcAft>
              <a:buNone/>
            </a:pPr>
            <a:endParaRPr sz="1800"/>
          </a:p>
          <a:p>
            <a:pPr marL="0" lvl="0" indent="0" algn="l" rtl="0">
              <a:spcBef>
                <a:spcPts val="0"/>
              </a:spcBef>
              <a:spcAft>
                <a:spcPts val="0"/>
              </a:spcAft>
              <a:buSzPts val="2160"/>
              <a:buNone/>
            </a:pP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1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Follow-up of MoU objectives </a:t>
            </a:r>
            <a:endParaRPr/>
          </a:p>
        </p:txBody>
      </p:sp>
      <p:sp>
        <p:nvSpPr>
          <p:cNvPr id="926" name="Google Shape;926;p114"/>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998"/>
              <a:buNone/>
            </a:pPr>
            <a:r>
              <a:rPr lang="en-GB" sz="2220" b="1"/>
              <a:t>Work groups</a:t>
            </a:r>
            <a:endParaRPr/>
          </a:p>
          <a:p>
            <a:pPr marL="725488" lvl="0" indent="-725488" algn="l" rtl="0">
              <a:lnSpc>
                <a:spcPct val="80000"/>
              </a:lnSpc>
              <a:spcBef>
                <a:spcPts val="2000"/>
              </a:spcBef>
              <a:spcAft>
                <a:spcPts val="0"/>
              </a:spcAft>
              <a:buSzPts val="1998"/>
              <a:buNone/>
            </a:pPr>
            <a:r>
              <a:rPr lang="en-GB" sz="2220">
                <a:solidFill>
                  <a:schemeClr val="dk1"/>
                </a:solidFill>
              </a:rPr>
              <a:t>WG1. Conceptual frameworks for SSH research evaluation.</a:t>
            </a:r>
            <a:endParaRPr/>
          </a:p>
          <a:p>
            <a:pPr marL="725488" lvl="0" indent="-725488" algn="l" rtl="0">
              <a:lnSpc>
                <a:spcPct val="80000"/>
              </a:lnSpc>
              <a:spcBef>
                <a:spcPts val="2000"/>
              </a:spcBef>
              <a:spcAft>
                <a:spcPts val="0"/>
              </a:spcAft>
              <a:buSzPts val="1998"/>
              <a:buNone/>
            </a:pPr>
            <a:r>
              <a:rPr lang="en-GB" sz="2220" b="1">
                <a:solidFill>
                  <a:srgbClr val="FF0000"/>
                </a:solidFill>
              </a:rPr>
              <a:t>WG2. Societal impact and relevance of the SSH research.</a:t>
            </a:r>
            <a:endParaRPr/>
          </a:p>
          <a:p>
            <a:pPr marL="725488" lvl="0" indent="-725488" algn="l" rtl="0">
              <a:lnSpc>
                <a:spcPct val="80000"/>
              </a:lnSpc>
              <a:spcBef>
                <a:spcPts val="2000"/>
              </a:spcBef>
              <a:spcAft>
                <a:spcPts val="0"/>
              </a:spcAft>
              <a:buSzPts val="1998"/>
              <a:buNone/>
            </a:pPr>
            <a:r>
              <a:rPr lang="en-GB" sz="2220"/>
              <a:t>WG3. Databases and uses of data for understanding, monitoring and evaluating SSH research.</a:t>
            </a:r>
            <a:endParaRPr/>
          </a:p>
          <a:p>
            <a:pPr marL="725488" lvl="0" indent="-725488" algn="l" rtl="0">
              <a:lnSpc>
                <a:spcPct val="80000"/>
              </a:lnSpc>
              <a:spcBef>
                <a:spcPts val="2000"/>
              </a:spcBef>
              <a:spcAft>
                <a:spcPts val="0"/>
              </a:spcAft>
              <a:buSzPts val="1998"/>
              <a:buNone/>
            </a:pPr>
            <a:r>
              <a:rPr lang="en-GB" sz="2220"/>
              <a:t>WG4. Dissemination.</a:t>
            </a:r>
            <a:endParaRPr/>
          </a:p>
          <a:p>
            <a:pPr marL="725488" lvl="0" indent="-725488" algn="l" rtl="0">
              <a:lnSpc>
                <a:spcPct val="80000"/>
              </a:lnSpc>
              <a:spcBef>
                <a:spcPts val="2000"/>
              </a:spcBef>
              <a:spcAft>
                <a:spcPts val="0"/>
              </a:spcAft>
              <a:buSzPts val="1998"/>
              <a:buNone/>
            </a:pPr>
            <a:r>
              <a:rPr lang="en-GB" sz="2220"/>
              <a:t>+ transversal special interest group for early stage researchers</a:t>
            </a:r>
            <a:endParaRPr/>
          </a:p>
          <a:p>
            <a:pPr marL="725488" lvl="0" indent="-725488" algn="l" rtl="0">
              <a:lnSpc>
                <a:spcPct val="80000"/>
              </a:lnSpc>
              <a:spcBef>
                <a:spcPts val="2000"/>
              </a:spcBef>
              <a:spcAft>
                <a:spcPts val="0"/>
              </a:spcAft>
              <a:buSzPts val="1998"/>
              <a:buNone/>
            </a:pPr>
            <a:r>
              <a:rPr lang="en-GB" sz="2220"/>
              <a:t>+ transversal special interest group on book</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1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Tasks and Deliverables for WG2</a:t>
            </a:r>
            <a:endParaRPr/>
          </a:p>
        </p:txBody>
      </p:sp>
      <p:sp>
        <p:nvSpPr>
          <p:cNvPr id="932" name="Google Shape;932;p115"/>
          <p:cNvSpPr txBox="1">
            <a:spLocks noGrp="1"/>
          </p:cNvSpPr>
          <p:nvPr>
            <p:ph type="body" idx="1"/>
          </p:nvPr>
        </p:nvSpPr>
        <p:spPr>
          <a:xfrm>
            <a:off x="403412" y="2151063"/>
            <a:ext cx="3931920" cy="3975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377"/>
              <a:buNone/>
            </a:pPr>
            <a:r>
              <a:rPr lang="en-GB" sz="1530" b="1"/>
              <a:t>The objective of this working group is to analyse the non-academic partnerships and environments of SSH research, in their diversity</a:t>
            </a:r>
            <a:endParaRPr/>
          </a:p>
          <a:p>
            <a:pPr marL="454025" lvl="0" indent="-454025" algn="l" rtl="0">
              <a:lnSpc>
                <a:spcPct val="80000"/>
              </a:lnSpc>
              <a:spcBef>
                <a:spcPts val="2000"/>
              </a:spcBef>
              <a:spcAft>
                <a:spcPts val="0"/>
              </a:spcAft>
              <a:buSzPts val="1683"/>
              <a:buChar char="↗"/>
            </a:pPr>
            <a:r>
              <a:rPr lang="en-GB" sz="1870"/>
              <a:t>Task 1. Generate a typology of societal forms of engagement in the SSH, and observe commonalities and specificities in national and disciplinary practices of engagement.</a:t>
            </a:r>
            <a:endParaRPr/>
          </a:p>
          <a:p>
            <a:pPr marL="454025" lvl="0" indent="-454025" algn="l" rtl="0">
              <a:lnSpc>
                <a:spcPct val="80000"/>
              </a:lnSpc>
              <a:spcBef>
                <a:spcPts val="2000"/>
              </a:spcBef>
              <a:spcAft>
                <a:spcPts val="0"/>
              </a:spcAft>
              <a:buSzPts val="1683"/>
              <a:buChar char="↗"/>
            </a:pPr>
            <a:r>
              <a:rPr lang="en-GB" sz="1870"/>
              <a:t>Task 2. Observe the structural requirements and conditions favouring the flowing of SSH knowledge towards society at large.</a:t>
            </a:r>
            <a:endParaRPr/>
          </a:p>
          <a:p>
            <a:pPr marL="454025" lvl="0" indent="-347154" algn="l" rtl="0">
              <a:lnSpc>
                <a:spcPct val="80000"/>
              </a:lnSpc>
              <a:spcBef>
                <a:spcPts val="2000"/>
              </a:spcBef>
              <a:spcAft>
                <a:spcPts val="0"/>
              </a:spcAft>
              <a:buSzPts val="1683"/>
              <a:buNone/>
            </a:pPr>
            <a:endParaRPr sz="1870"/>
          </a:p>
        </p:txBody>
      </p:sp>
      <p:sp>
        <p:nvSpPr>
          <p:cNvPr id="933" name="Google Shape;933;p115"/>
          <p:cNvSpPr txBox="1">
            <a:spLocks noGrp="1"/>
          </p:cNvSpPr>
          <p:nvPr>
            <p:ph type="body" idx="2"/>
          </p:nvPr>
        </p:nvSpPr>
        <p:spPr>
          <a:xfrm>
            <a:off x="4778188" y="2151063"/>
            <a:ext cx="3931920" cy="3975100"/>
          </a:xfrm>
          <a:prstGeom prst="rect">
            <a:avLst/>
          </a:prstGeom>
          <a:noFill/>
          <a:ln>
            <a:noFill/>
          </a:ln>
        </p:spPr>
        <p:txBody>
          <a:bodyPr spcFirstLastPara="1" wrap="square" lIns="91425" tIns="45700" rIns="91425" bIns="45700" anchor="t" anchorCtr="0">
            <a:noAutofit/>
          </a:bodyPr>
          <a:lstStyle/>
          <a:p>
            <a:pPr marL="454025" lvl="0" indent="-454025" algn="l" rtl="0">
              <a:lnSpc>
                <a:spcPct val="80000"/>
              </a:lnSpc>
              <a:spcBef>
                <a:spcPts val="0"/>
              </a:spcBef>
              <a:spcAft>
                <a:spcPts val="0"/>
              </a:spcAft>
              <a:buSzPts val="1683"/>
              <a:buChar char="↗"/>
            </a:pPr>
            <a:r>
              <a:rPr lang="en-GB" sz="1870"/>
              <a:t>Task 3. Observe national policies to stimulate cooperation between the research sector and the socio-economic or NGO partners.</a:t>
            </a:r>
            <a:endParaRPr/>
          </a:p>
          <a:p>
            <a:pPr marL="454025" lvl="0" indent="-454025" algn="l" rtl="0">
              <a:lnSpc>
                <a:spcPct val="80000"/>
              </a:lnSpc>
              <a:spcBef>
                <a:spcPts val="2000"/>
              </a:spcBef>
              <a:spcAft>
                <a:spcPts val="0"/>
              </a:spcAft>
              <a:buSzPts val="1683"/>
              <a:buChar char="↗"/>
            </a:pPr>
            <a:r>
              <a:rPr lang="en-GB" sz="1870"/>
              <a:t>Task 4. Propose easier procedures for collecting data about engagement with society, or socio-economic stakeholders. Reflect about possibilities of their inclusion in national information systems.</a:t>
            </a:r>
            <a:endParaRPr/>
          </a:p>
          <a:p>
            <a:pPr marL="454025" lvl="0" indent="-454025" algn="l" rtl="0">
              <a:lnSpc>
                <a:spcPct val="80000"/>
              </a:lnSpc>
              <a:spcBef>
                <a:spcPts val="2000"/>
              </a:spcBef>
              <a:spcAft>
                <a:spcPts val="0"/>
              </a:spcAft>
              <a:buSzPts val="1683"/>
              <a:buChar char="↗"/>
            </a:pPr>
            <a:r>
              <a:rPr lang="en-GB" sz="1870"/>
              <a:t>Task 5. Propose measures to better value the SSH.</a:t>
            </a:r>
            <a:endParaRPr sz="187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522" name="Google Shape;522;p53"/>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sp>
        <p:nvSpPr>
          <p:cNvPr id="523" name="Google Shape;523;p53"/>
          <p:cNvSpPr/>
          <p:nvPr/>
        </p:nvSpPr>
        <p:spPr>
          <a:xfrm>
            <a:off x="0" y="0"/>
            <a:ext cx="9144000" cy="6858000"/>
          </a:xfrm>
          <a:prstGeom prst="rect">
            <a:avLst/>
          </a:prstGeom>
          <a:gradFill>
            <a:gsLst>
              <a:gs pos="0">
                <a:srgbClr val="842727"/>
              </a:gs>
              <a:gs pos="100000">
                <a:srgbClr val="A00000"/>
              </a:gs>
            </a:gsLst>
            <a:lin ang="16200000" scaled="0"/>
          </a:gradFill>
          <a:ln w="12700" cap="flat" cmpd="sng">
            <a:solidFill>
              <a:schemeClr val="accent1"/>
            </a:solidFill>
            <a:prstDash val="solid"/>
            <a:round/>
            <a:headEnd type="none" w="sm" len="sm"/>
            <a:tailEnd type="none" w="sm" len="sm"/>
          </a:ln>
          <a:effectLst>
            <a:outerShdw blurRad="38100" dist="25400" dir="6600000" sx="101000" sy="101000"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Reimbursement procedure</a:t>
            </a:r>
            <a:endParaRPr/>
          </a:p>
          <a:p>
            <a:pPr marL="0" marR="0" lvl="0" indent="0" algn="ctr" rtl="0">
              <a:spcBef>
                <a:spcPts val="200"/>
              </a:spcBef>
              <a:spcAft>
                <a:spcPts val="0"/>
              </a:spcAft>
              <a:buNone/>
            </a:pPr>
            <a:endParaRPr sz="4000">
              <a:solidFill>
                <a:schemeClr val="lt1"/>
              </a:solidFill>
              <a:latin typeface="Calibri"/>
              <a:ea typeface="Calibri"/>
              <a:cs typeface="Calibri"/>
              <a:sym typeface="Calibri"/>
            </a:endParaRPr>
          </a:p>
          <a:p>
            <a:pPr marL="0" marR="0" lvl="0" indent="0" algn="ctr" rtl="0">
              <a:spcBef>
                <a:spcPts val="200"/>
              </a:spcBef>
              <a:spcAft>
                <a:spcPts val="0"/>
              </a:spcAft>
              <a:buNone/>
            </a:pPr>
            <a:endParaRPr sz="3000">
              <a:solidFill>
                <a:schemeClr val="lt1"/>
              </a:solidFill>
              <a:latin typeface="Calibri"/>
              <a:ea typeface="Calibri"/>
              <a:cs typeface="Calibri"/>
              <a:sym typeface="Calibri"/>
            </a:endParaRPr>
          </a:p>
          <a:p>
            <a:pPr marL="0" marR="0" lvl="0" indent="0" algn="ctr" rtl="0">
              <a:spcBef>
                <a:spcPts val="200"/>
              </a:spcBef>
              <a:spcAft>
                <a:spcPts val="0"/>
              </a:spcAft>
              <a:buNone/>
            </a:pPr>
            <a:r>
              <a:rPr lang="en-GB" sz="3000">
                <a:solidFill>
                  <a:schemeClr val="lt1"/>
                </a:solidFill>
                <a:latin typeface="Calibri"/>
                <a:ea typeface="Calibri"/>
                <a:cs typeface="Calibri"/>
                <a:sym typeface="Calibri"/>
              </a:rPr>
              <a:t>Marek Hołowiecki</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1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WG 2 Interim report</a:t>
            </a:r>
            <a:endParaRPr/>
          </a:p>
        </p:txBody>
      </p:sp>
      <p:sp>
        <p:nvSpPr>
          <p:cNvPr id="939" name="Google Shape;939;p116"/>
          <p:cNvSpPr txBox="1">
            <a:spLocks noGrp="1"/>
          </p:cNvSpPr>
          <p:nvPr>
            <p:ph type="body" idx="1"/>
          </p:nvPr>
        </p:nvSpPr>
        <p:spPr>
          <a:xfrm>
            <a:off x="856218" y="2133600"/>
            <a:ext cx="7395867" cy="425221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188"/>
              <a:buNone/>
            </a:pPr>
            <a:r>
              <a:rPr lang="en-GB" sz="1320"/>
              <a:t>Activity undertaken within the WG includes:</a:t>
            </a:r>
            <a:endParaRPr/>
          </a:p>
          <a:p>
            <a:pPr marL="454025" lvl="0" indent="-454025" algn="l" rtl="0">
              <a:lnSpc>
                <a:spcPct val="80000"/>
              </a:lnSpc>
              <a:spcBef>
                <a:spcPts val="2000"/>
              </a:spcBef>
              <a:spcAft>
                <a:spcPts val="0"/>
              </a:spcAft>
              <a:buSzPts val="1188"/>
              <a:buChar char="↗"/>
            </a:pPr>
            <a:r>
              <a:rPr lang="en-GB" sz="1320"/>
              <a:t>WG2 participation at the Book Evaluation session in Copenhagen (Nov 2018)</a:t>
            </a:r>
            <a:endParaRPr/>
          </a:p>
          <a:p>
            <a:pPr marL="454025" lvl="0" indent="-454025" algn="l" rtl="0">
              <a:lnSpc>
                <a:spcPct val="80000"/>
              </a:lnSpc>
              <a:spcBef>
                <a:spcPts val="2000"/>
              </a:spcBef>
              <a:spcAft>
                <a:spcPts val="0"/>
              </a:spcAft>
              <a:buSzPts val="1188"/>
              <a:buChar char="↗"/>
            </a:pPr>
            <a:r>
              <a:rPr lang="en-GB" sz="1320"/>
              <a:t>WG 2 meetings at the Lisbon (April 2018) Ljubljana (July 2018) ENRESSH meetings</a:t>
            </a:r>
            <a:endParaRPr/>
          </a:p>
          <a:p>
            <a:pPr marL="454025" lvl="0" indent="-454025" algn="l" rtl="0">
              <a:lnSpc>
                <a:spcPct val="80000"/>
              </a:lnSpc>
              <a:spcBef>
                <a:spcPts val="2000"/>
              </a:spcBef>
              <a:spcAft>
                <a:spcPts val="0"/>
              </a:spcAft>
              <a:buSzPts val="1188"/>
              <a:buChar char="↗"/>
            </a:pPr>
            <a:r>
              <a:rPr lang="en-GB" sz="1320"/>
              <a:t>Special Issue of Research Evaluation ongoing on evaluating the societal impact of SSH research </a:t>
            </a:r>
            <a:endParaRPr/>
          </a:p>
          <a:p>
            <a:pPr marL="454025" lvl="0" indent="-454025" algn="l" rtl="0">
              <a:lnSpc>
                <a:spcPct val="80000"/>
              </a:lnSpc>
              <a:spcBef>
                <a:spcPts val="2000"/>
              </a:spcBef>
              <a:spcAft>
                <a:spcPts val="0"/>
              </a:spcAft>
              <a:buSzPts val="1188"/>
              <a:buChar char="↗"/>
            </a:pPr>
            <a:r>
              <a:rPr lang="en-GB" sz="1320"/>
              <a:t>6 STSMs completed April 18-April 19 (Wroblewska x2, Balaban x2, Good, Vanholsbeecke</a:t>
            </a:r>
            <a:endParaRPr sz="1320"/>
          </a:p>
          <a:p>
            <a:pPr marL="454025" lvl="0" indent="-454025" algn="l" rtl="0">
              <a:lnSpc>
                <a:spcPct val="80000"/>
              </a:lnSpc>
              <a:spcBef>
                <a:spcPts val="2000"/>
              </a:spcBef>
              <a:spcAft>
                <a:spcPts val="0"/>
              </a:spcAft>
              <a:buSzPts val="1188"/>
              <a:buChar char="↗"/>
            </a:pPr>
            <a:r>
              <a:rPr lang="en-GB" sz="1320"/>
              <a:t>The launch of the “Careers and Research Evaluation Systems for societal impact” initiative (CARES)</a:t>
            </a:r>
            <a:endParaRPr/>
          </a:p>
          <a:p>
            <a:pPr marL="454025" lvl="0" indent="-454025" algn="l" rtl="0">
              <a:lnSpc>
                <a:spcPct val="80000"/>
              </a:lnSpc>
              <a:spcBef>
                <a:spcPts val="2000"/>
              </a:spcBef>
              <a:spcAft>
                <a:spcPts val="0"/>
              </a:spcAft>
              <a:buSzPts val="1188"/>
              <a:buChar char="↗"/>
            </a:pPr>
            <a:r>
              <a:rPr lang="en-GB" sz="1320"/>
              <a:t>Panel session on Evaluating SSH Research Impact in Societal Context, for Austrian EU Presidency SSH Impact Conference, 29-30 November 2018 (+ contribution to Vade Mecum)</a:t>
            </a:r>
            <a:endParaRPr/>
          </a:p>
          <a:p>
            <a:pPr marL="454025" lvl="0" indent="-454025" algn="l" rtl="0">
              <a:lnSpc>
                <a:spcPct val="80000"/>
              </a:lnSpc>
              <a:spcBef>
                <a:spcPts val="2000"/>
              </a:spcBef>
              <a:spcAft>
                <a:spcPts val="0"/>
              </a:spcAft>
              <a:buSzPts val="1188"/>
              <a:buChar char="↗"/>
            </a:pPr>
            <a:r>
              <a:rPr lang="en-GB" sz="1320"/>
              <a:t>Appointment to Scientific Panel of RESSH Valencia Conference </a:t>
            </a:r>
            <a:endParaRPr/>
          </a:p>
          <a:p>
            <a:pPr marL="454025" lvl="0" indent="-454025" algn="l" rtl="0">
              <a:lnSpc>
                <a:spcPct val="80000"/>
              </a:lnSpc>
              <a:spcBef>
                <a:spcPts val="2000"/>
              </a:spcBef>
              <a:spcAft>
                <a:spcPts val="0"/>
              </a:spcAft>
              <a:buSzPts val="1188"/>
              <a:buChar char="↗"/>
            </a:pPr>
            <a:r>
              <a:rPr lang="en-GB" sz="1320"/>
              <a:t>Award of NORSSHVALUE project for 2019-2020 (Rejkyavik, Aug 2019)</a:t>
            </a:r>
            <a:endParaRPr/>
          </a:p>
          <a:p>
            <a:pPr marL="454025" lvl="0" indent="-378587" algn="l" rtl="0">
              <a:lnSpc>
                <a:spcPct val="80000"/>
              </a:lnSpc>
              <a:spcBef>
                <a:spcPts val="2000"/>
              </a:spcBef>
              <a:spcAft>
                <a:spcPts val="0"/>
              </a:spcAft>
              <a:buSzPts val="1188"/>
              <a:buNone/>
            </a:pPr>
            <a:endParaRPr sz="132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1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Garamond"/>
              <a:buNone/>
            </a:pPr>
            <a:r>
              <a:rPr lang="en-GB" sz="4400" b="1">
                <a:latin typeface="Garamond"/>
                <a:ea typeface="Garamond"/>
                <a:cs typeface="Garamond"/>
                <a:sym typeface="Garamond"/>
              </a:rPr>
              <a:t>Workflow of WG2</a:t>
            </a:r>
            <a:endParaRPr/>
          </a:p>
        </p:txBody>
      </p:sp>
      <p:sp>
        <p:nvSpPr>
          <p:cNvPr id="945" name="Google Shape;945;p117"/>
          <p:cNvSpPr/>
          <p:nvPr/>
        </p:nvSpPr>
        <p:spPr>
          <a:xfrm>
            <a:off x="1329180" y="1789828"/>
            <a:ext cx="224742" cy="5539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Garamond"/>
              <a:buNone/>
            </a:pPr>
            <a:r>
              <a:rPr lang="en-GB" sz="1200" b="1" i="0" u="none" strike="noStrike" cap="none">
                <a:solidFill>
                  <a:schemeClr val="dk1"/>
                </a:solidFill>
                <a:latin typeface="Garamond"/>
                <a:ea typeface="Garamond"/>
                <a:cs typeface="Garamond"/>
                <a:sym typeface="Garamond"/>
              </a:rPr>
              <a:t>.</a:t>
            </a:r>
            <a:endParaRPr sz="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46" name="Google Shape;946;p117"/>
          <p:cNvPicPr preferRelativeResize="0"/>
          <p:nvPr/>
        </p:nvPicPr>
        <p:blipFill rotWithShape="1">
          <a:blip r:embed="rId3">
            <a:alphaModFix/>
          </a:blip>
          <a:srcRect/>
          <a:stretch/>
        </p:blipFill>
        <p:spPr>
          <a:xfrm>
            <a:off x="452488" y="1802740"/>
            <a:ext cx="8483776" cy="476774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1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Workflow of this work period</a:t>
            </a:r>
            <a:endParaRPr/>
          </a:p>
        </p:txBody>
      </p:sp>
      <p:sp>
        <p:nvSpPr>
          <p:cNvPr id="952" name="Google Shape;952;p118"/>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pic>
        <p:nvPicPr>
          <p:cNvPr id="953" name="Google Shape;953;p118"/>
          <p:cNvPicPr preferRelativeResize="0"/>
          <p:nvPr/>
        </p:nvPicPr>
        <p:blipFill rotWithShape="1">
          <a:blip r:embed="rId3">
            <a:alphaModFix/>
          </a:blip>
          <a:srcRect/>
          <a:stretch/>
        </p:blipFill>
        <p:spPr>
          <a:xfrm>
            <a:off x="931623" y="1996519"/>
            <a:ext cx="7585287" cy="426672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Workflow for Year 4</a:t>
            </a:r>
            <a:endParaRPr/>
          </a:p>
        </p:txBody>
      </p:sp>
      <p:pic>
        <p:nvPicPr>
          <p:cNvPr id="959" name="Google Shape;959;p119"/>
          <p:cNvPicPr preferRelativeResize="0">
            <a:picLocks noGrp="1"/>
          </p:cNvPicPr>
          <p:nvPr>
            <p:ph type="body" idx="1"/>
          </p:nvPr>
        </p:nvPicPr>
        <p:blipFill rotWithShape="1">
          <a:blip r:embed="rId3">
            <a:alphaModFix/>
          </a:blip>
          <a:srcRect/>
          <a:stretch/>
        </p:blipFill>
        <p:spPr>
          <a:xfrm>
            <a:off x="288243" y="1953718"/>
            <a:ext cx="8570007" cy="484038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2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780"/>
              <a:buFont typeface="Corbel"/>
              <a:buNone/>
            </a:pPr>
            <a:r>
              <a:rPr lang="en-GB" sz="3780"/>
              <a:t>Progress: tasks and deliverables for WG2</a:t>
            </a:r>
            <a:endParaRPr/>
          </a:p>
        </p:txBody>
      </p:sp>
      <p:sp>
        <p:nvSpPr>
          <p:cNvPr id="965" name="Google Shape;965;p120"/>
          <p:cNvSpPr txBox="1">
            <a:spLocks noGrp="1"/>
          </p:cNvSpPr>
          <p:nvPr>
            <p:ph type="body" idx="1"/>
          </p:nvPr>
        </p:nvSpPr>
        <p:spPr>
          <a:xfrm>
            <a:off x="511619" y="2133600"/>
            <a:ext cx="8346631" cy="4724400"/>
          </a:xfrm>
          <a:prstGeom prst="rect">
            <a:avLst/>
          </a:prstGeom>
          <a:noFill/>
          <a:ln>
            <a:noFill/>
          </a:ln>
        </p:spPr>
        <p:txBody>
          <a:bodyPr spcFirstLastPara="1" wrap="square" lIns="91425" tIns="45700" rIns="91425" bIns="45700" anchor="t" anchorCtr="0">
            <a:noAutofit/>
          </a:bodyPr>
          <a:lstStyle/>
          <a:p>
            <a:pPr marL="454025" lvl="0" indent="-454025" algn="l" rtl="0">
              <a:lnSpc>
                <a:spcPct val="80000"/>
              </a:lnSpc>
              <a:spcBef>
                <a:spcPts val="0"/>
              </a:spcBef>
              <a:spcAft>
                <a:spcPts val="0"/>
              </a:spcAft>
              <a:buSzPts val="1998"/>
              <a:buChar char="↗"/>
            </a:pPr>
            <a:r>
              <a:rPr lang="en-GB" sz="2220"/>
              <a:t>Our main </a:t>
            </a:r>
            <a:r>
              <a:rPr lang="en-GB" sz="2220" b="1"/>
              <a:t>deliverables</a:t>
            </a:r>
            <a:r>
              <a:rPr lang="en-GB" sz="2220"/>
              <a:t> are</a:t>
            </a:r>
            <a:endParaRPr/>
          </a:p>
          <a:p>
            <a:pPr marL="914400" lvl="1" indent="-457200" algn="l" rtl="0">
              <a:lnSpc>
                <a:spcPct val="80000"/>
              </a:lnSpc>
              <a:spcBef>
                <a:spcPts val="600"/>
              </a:spcBef>
              <a:spcAft>
                <a:spcPts val="0"/>
              </a:spcAft>
              <a:buSzPts val="1832"/>
              <a:buChar char="↗"/>
            </a:pPr>
            <a:r>
              <a:rPr lang="en-GB" sz="2035"/>
              <a:t>D1 Scientific papers on societal relevance of the SSH</a:t>
            </a:r>
            <a:endParaRPr/>
          </a:p>
          <a:p>
            <a:pPr marL="1260475" lvl="2" indent="-346075" algn="l" rtl="0">
              <a:lnSpc>
                <a:spcPct val="80000"/>
              </a:lnSpc>
              <a:spcBef>
                <a:spcPts val="600"/>
              </a:spcBef>
              <a:spcAft>
                <a:spcPts val="0"/>
              </a:spcAft>
              <a:buSzPts val="1665"/>
              <a:buChar char="↗"/>
            </a:pPr>
            <a:r>
              <a:rPr lang="en-GB" sz="1850"/>
              <a:t>6 papers submitted for a SI of Research Evaluation (post RESSH17)</a:t>
            </a:r>
            <a:endParaRPr/>
          </a:p>
          <a:p>
            <a:pPr marL="1260475" lvl="2" indent="-346075" algn="l" rtl="0">
              <a:lnSpc>
                <a:spcPct val="80000"/>
              </a:lnSpc>
              <a:spcBef>
                <a:spcPts val="600"/>
              </a:spcBef>
              <a:spcAft>
                <a:spcPts val="0"/>
              </a:spcAft>
              <a:buSzPts val="1665"/>
              <a:buChar char="↗"/>
            </a:pPr>
            <a:r>
              <a:rPr lang="en-GB" sz="1850"/>
              <a:t>1 working paper ready to be published in ENRESSH series</a:t>
            </a:r>
            <a:endParaRPr/>
          </a:p>
          <a:p>
            <a:pPr marL="1260475" lvl="2" indent="-346075" algn="l" rtl="0">
              <a:lnSpc>
                <a:spcPct val="80000"/>
              </a:lnSpc>
              <a:spcBef>
                <a:spcPts val="600"/>
              </a:spcBef>
              <a:spcAft>
                <a:spcPts val="0"/>
              </a:spcAft>
              <a:buSzPts val="1665"/>
              <a:buChar char="↗"/>
            </a:pPr>
            <a:r>
              <a:rPr lang="en-GB" sz="1850"/>
              <a:t>5 papers under preparation for RESSH 2019</a:t>
            </a:r>
            <a:endParaRPr/>
          </a:p>
          <a:p>
            <a:pPr marL="1260475" lvl="2" indent="-346075" algn="l" rtl="0">
              <a:lnSpc>
                <a:spcPct val="80000"/>
              </a:lnSpc>
              <a:spcBef>
                <a:spcPts val="600"/>
              </a:spcBef>
              <a:spcAft>
                <a:spcPts val="0"/>
              </a:spcAft>
              <a:buSzPts val="1665"/>
              <a:buChar char="↗"/>
            </a:pPr>
            <a:r>
              <a:rPr lang="en-GB" sz="1850"/>
              <a:t>C. 3 miscellaneous chapters using RESSH material</a:t>
            </a:r>
            <a:endParaRPr/>
          </a:p>
          <a:p>
            <a:pPr marL="914400" lvl="1" indent="-457200" algn="l" rtl="0">
              <a:lnSpc>
                <a:spcPct val="80000"/>
              </a:lnSpc>
              <a:spcBef>
                <a:spcPts val="600"/>
              </a:spcBef>
              <a:spcAft>
                <a:spcPts val="0"/>
              </a:spcAft>
              <a:buSzPts val="1832"/>
              <a:buChar char="↗"/>
            </a:pPr>
            <a:r>
              <a:rPr lang="en-GB" sz="2035"/>
              <a:t>D2 Policy brief about stimulating societally relevant research</a:t>
            </a:r>
            <a:endParaRPr/>
          </a:p>
          <a:p>
            <a:pPr marL="1260475" lvl="2" indent="-346075" algn="l" rtl="0">
              <a:lnSpc>
                <a:spcPct val="80000"/>
              </a:lnSpc>
              <a:spcBef>
                <a:spcPts val="600"/>
              </a:spcBef>
              <a:spcAft>
                <a:spcPts val="0"/>
              </a:spcAft>
              <a:buSzPts val="1665"/>
              <a:buChar char="↗"/>
            </a:pPr>
            <a:r>
              <a:rPr lang="en-GB" sz="1850"/>
              <a:t>Focus of Yr 4 – based on findings of STSMs in Yr 2/ 3.1, 3.2</a:t>
            </a:r>
            <a:endParaRPr/>
          </a:p>
          <a:p>
            <a:pPr marL="914400" lvl="1" indent="-457200" algn="l" rtl="0">
              <a:lnSpc>
                <a:spcPct val="80000"/>
              </a:lnSpc>
              <a:spcBef>
                <a:spcPts val="600"/>
              </a:spcBef>
              <a:spcAft>
                <a:spcPts val="0"/>
              </a:spcAft>
              <a:buSzPts val="1832"/>
              <a:buChar char="↗"/>
            </a:pPr>
            <a:r>
              <a:rPr lang="en-GB" sz="2035"/>
              <a:t>D3 Recommendation and guidelines for proof-based impact narratives</a:t>
            </a:r>
            <a:endParaRPr/>
          </a:p>
          <a:p>
            <a:pPr marL="1260475" lvl="2" indent="-346075" algn="l" rtl="0">
              <a:lnSpc>
                <a:spcPct val="80000"/>
              </a:lnSpc>
              <a:spcBef>
                <a:spcPts val="600"/>
              </a:spcBef>
              <a:spcAft>
                <a:spcPts val="0"/>
              </a:spcAft>
              <a:buSzPts val="1665"/>
              <a:buChar char="↗"/>
            </a:pPr>
            <a:r>
              <a:rPr lang="en-GB" sz="1850"/>
              <a:t>Development and testing of Fiche approach</a:t>
            </a:r>
            <a:endParaRPr/>
          </a:p>
          <a:p>
            <a:pPr marL="1260475" lvl="2" indent="-346075" algn="l" rtl="0">
              <a:lnSpc>
                <a:spcPct val="80000"/>
              </a:lnSpc>
              <a:spcBef>
                <a:spcPts val="600"/>
              </a:spcBef>
              <a:spcAft>
                <a:spcPts val="0"/>
              </a:spcAft>
              <a:buSzPts val="1665"/>
              <a:buChar char="↗"/>
            </a:pPr>
            <a:r>
              <a:rPr lang="en-GB" sz="1850"/>
              <a:t>Development of stylized typology of SSH Impact</a:t>
            </a:r>
            <a:endParaRPr/>
          </a:p>
          <a:p>
            <a:pPr marL="914400" lvl="1" indent="-457200" algn="l" rtl="0">
              <a:lnSpc>
                <a:spcPct val="80000"/>
              </a:lnSpc>
              <a:spcBef>
                <a:spcPts val="600"/>
              </a:spcBef>
              <a:spcAft>
                <a:spcPts val="0"/>
              </a:spcAft>
              <a:buSzPts val="1832"/>
              <a:buChar char="↗"/>
            </a:pPr>
            <a:r>
              <a:rPr lang="en-GB" sz="2035"/>
              <a:t>D4 Training school about increasing the visibility of SSH relevance to society</a:t>
            </a:r>
            <a:endParaRPr/>
          </a:p>
          <a:p>
            <a:pPr marL="1260475" lvl="2" indent="-346075" algn="l" rtl="0">
              <a:lnSpc>
                <a:spcPct val="80000"/>
              </a:lnSpc>
              <a:spcBef>
                <a:spcPts val="600"/>
              </a:spcBef>
              <a:spcAft>
                <a:spcPts val="0"/>
              </a:spcAft>
              <a:buSzPts val="1665"/>
              <a:buChar char="↗"/>
            </a:pPr>
            <a:r>
              <a:rPr lang="en-GB" sz="1850"/>
              <a:t>Croatia, 12-15 February 2018</a:t>
            </a:r>
            <a:endParaRPr sz="185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2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RESSH Special Session</a:t>
            </a:r>
            <a:endParaRPr/>
          </a:p>
        </p:txBody>
      </p:sp>
      <p:sp>
        <p:nvSpPr>
          <p:cNvPr id="971" name="Google Shape;971;p121"/>
          <p:cNvSpPr txBox="1">
            <a:spLocks noGrp="1"/>
          </p:cNvSpPr>
          <p:nvPr>
            <p:ph type="body" idx="1"/>
          </p:nvPr>
        </p:nvSpPr>
        <p:spPr>
          <a:xfrm>
            <a:off x="453571" y="2133600"/>
            <a:ext cx="8404679" cy="4252686"/>
          </a:xfrm>
          <a:prstGeom prst="rect">
            <a:avLst/>
          </a:prstGeom>
          <a:noFill/>
          <a:ln>
            <a:noFill/>
          </a:ln>
        </p:spPr>
        <p:txBody>
          <a:bodyPr spcFirstLastPara="1" wrap="square" lIns="91425" tIns="45700" rIns="91425" bIns="45700" anchor="t" anchorCtr="0">
            <a:noAutofit/>
          </a:bodyPr>
          <a:lstStyle/>
          <a:p>
            <a:pPr marL="454025" lvl="0" indent="-454025" algn="l" rtl="0">
              <a:lnSpc>
                <a:spcPct val="90000"/>
              </a:lnSpc>
              <a:spcBef>
                <a:spcPts val="0"/>
              </a:spcBef>
              <a:spcAft>
                <a:spcPts val="0"/>
              </a:spcAft>
              <a:buSzPts val="1836"/>
              <a:buChar char="↗"/>
            </a:pPr>
            <a:r>
              <a:rPr lang="en-GB" sz="2040"/>
              <a:t>Nelius Boshoff and Mpho Sefatsa Creating impact through ‘productive interactions’: An example from South African research on maritime piracy </a:t>
            </a:r>
            <a:endParaRPr/>
          </a:p>
          <a:p>
            <a:pPr marL="454025" lvl="0" indent="-454025" algn="l" rtl="0">
              <a:lnSpc>
                <a:spcPct val="90000"/>
              </a:lnSpc>
              <a:spcBef>
                <a:spcPts val="2000"/>
              </a:spcBef>
              <a:spcAft>
                <a:spcPts val="0"/>
              </a:spcAft>
              <a:buSzPts val="1836"/>
              <a:buChar char="↗"/>
            </a:pPr>
            <a:r>
              <a:rPr lang="en-GB" sz="2040"/>
              <a:t>Eiríkur Smári Sigurðarson Drowning by Numbers: Evaluating Social Capacities </a:t>
            </a:r>
            <a:endParaRPr/>
          </a:p>
          <a:p>
            <a:pPr marL="454025" lvl="0" indent="-454025" algn="l" rtl="0">
              <a:lnSpc>
                <a:spcPct val="90000"/>
              </a:lnSpc>
              <a:spcBef>
                <a:spcPts val="2000"/>
              </a:spcBef>
              <a:spcAft>
                <a:spcPts val="0"/>
              </a:spcAft>
              <a:buSzPts val="1836"/>
              <a:buChar char="↗"/>
            </a:pPr>
            <a:r>
              <a:rPr lang="en-GB" sz="2040"/>
              <a:t>David Budtz Pedersen, Jonas Grønvad and Rolf Hvidtfeldt Mapping the societal impact of SSH – a literature review</a:t>
            </a:r>
            <a:endParaRPr/>
          </a:p>
          <a:p>
            <a:pPr marL="454025" lvl="0" indent="-454025" algn="l" rtl="0">
              <a:lnSpc>
                <a:spcPct val="90000"/>
              </a:lnSpc>
              <a:spcBef>
                <a:spcPts val="2000"/>
              </a:spcBef>
              <a:spcAft>
                <a:spcPts val="0"/>
              </a:spcAft>
              <a:buSzPts val="1836"/>
              <a:buChar char="↗"/>
            </a:pPr>
            <a:r>
              <a:rPr lang="en-GB" sz="2040"/>
              <a:t>Gunnar Sivertsen &amp; Ingebord Meijer Frameworks for understanding the societal relevance of the humanities </a:t>
            </a:r>
            <a:endParaRPr/>
          </a:p>
          <a:p>
            <a:pPr marL="454025" lvl="0" indent="-454025" algn="l" rtl="0">
              <a:lnSpc>
                <a:spcPct val="90000"/>
              </a:lnSpc>
              <a:spcBef>
                <a:spcPts val="2000"/>
              </a:spcBef>
              <a:spcAft>
                <a:spcPts val="0"/>
              </a:spcAft>
              <a:buSzPts val="1836"/>
              <a:buChar char="↗"/>
            </a:pPr>
            <a:r>
              <a:rPr lang="en-GB" sz="2040"/>
              <a:t>Paul Benneworth, Julia Olmos-Peñuela and Reetta Muhonen Towards a common understanding on the societal impact of SSH research</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22"/>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Research Evaluation Special Issue</a:t>
            </a:r>
            <a:endParaRPr/>
          </a:p>
        </p:txBody>
      </p:sp>
      <p:sp>
        <p:nvSpPr>
          <p:cNvPr id="977" name="Google Shape;977;p122"/>
          <p:cNvSpPr txBox="1">
            <a:spLocks noGrp="1"/>
          </p:cNvSpPr>
          <p:nvPr>
            <p:ph type="body" idx="1"/>
          </p:nvPr>
        </p:nvSpPr>
        <p:spPr>
          <a:xfrm>
            <a:off x="284174" y="1933175"/>
            <a:ext cx="6201000" cy="4521600"/>
          </a:xfrm>
          <a:prstGeom prst="rect">
            <a:avLst/>
          </a:prstGeom>
          <a:noFill/>
          <a:ln>
            <a:noFill/>
          </a:ln>
        </p:spPr>
        <p:txBody>
          <a:bodyPr spcFirstLastPara="1" wrap="square" lIns="91425" tIns="45700" rIns="91425" bIns="45700" anchor="t" anchorCtr="0">
            <a:noAutofit/>
          </a:bodyPr>
          <a:lstStyle/>
          <a:p>
            <a:pPr marL="457200" lvl="0" indent="-455676" algn="l" rtl="0">
              <a:lnSpc>
                <a:spcPct val="80000"/>
              </a:lnSpc>
              <a:spcBef>
                <a:spcPts val="0"/>
              </a:spcBef>
              <a:spcAft>
                <a:spcPts val="0"/>
              </a:spcAft>
              <a:buSzPts val="1200"/>
              <a:buFont typeface="Corbel"/>
              <a:buAutoNum type="arabicPeriod"/>
            </a:pPr>
            <a:r>
              <a:rPr lang="en-GB" sz="1200"/>
              <a:t>Stefan P.L. de Jong</a:t>
            </a:r>
            <a:r>
              <a:rPr lang="en-GB" sz="1200" baseline="30000"/>
              <a:t> </a:t>
            </a:r>
            <a:r>
              <a:rPr lang="en-GB" sz="1200"/>
              <a:t>&amp; Reetta Muhonen</a:t>
            </a:r>
            <a:r>
              <a:rPr lang="en-GB" sz="1200" baseline="30000"/>
              <a:t>, </a:t>
            </a:r>
            <a:r>
              <a:rPr lang="en-GB" sz="1200"/>
              <a:t>Who benefits from exante societal impact evaluation in the European funding arena? A cross-country comparison of societal impact capacity in the social sciences and humanities. </a:t>
            </a:r>
            <a:endParaRPr sz="1200"/>
          </a:p>
          <a:p>
            <a:pPr marL="457200" lvl="0" indent="-455676" algn="l" rtl="0">
              <a:lnSpc>
                <a:spcPct val="80000"/>
              </a:lnSpc>
              <a:spcBef>
                <a:spcPts val="2000"/>
              </a:spcBef>
              <a:spcAft>
                <a:spcPts val="0"/>
              </a:spcAft>
              <a:buSzPts val="1200"/>
              <a:buFont typeface="Corbel"/>
              <a:buAutoNum type="arabicPeriod"/>
            </a:pPr>
            <a:r>
              <a:rPr lang="en-GB" sz="1200"/>
              <a:t> Nelius Boshoff and Mpho Sefatsa, Creating research impact through productive interactions: An example from South African research on maritime piracy. </a:t>
            </a:r>
            <a:endParaRPr sz="1200"/>
          </a:p>
          <a:p>
            <a:pPr marL="457200" lvl="0" indent="-455676" algn="l" rtl="0">
              <a:lnSpc>
                <a:spcPct val="80000"/>
              </a:lnSpc>
              <a:spcBef>
                <a:spcPts val="2000"/>
              </a:spcBef>
              <a:spcAft>
                <a:spcPts val="0"/>
              </a:spcAft>
              <a:buSzPts val="1200"/>
              <a:buFont typeface="Corbel"/>
              <a:buAutoNum type="arabicPeriod"/>
            </a:pPr>
            <a:r>
              <a:rPr lang="en-GB" sz="1200"/>
              <a:t> Reetta Muhonen, Julia Olmos-Peñuela &amp; Paul Benneworth, From productive interactions to impact pathways: understanding the key dimensions in developing SSH research societal impact</a:t>
            </a:r>
            <a:endParaRPr sz="1200"/>
          </a:p>
          <a:p>
            <a:pPr marL="457200" lvl="0" indent="-455676" algn="l" rtl="0">
              <a:lnSpc>
                <a:spcPct val="80000"/>
              </a:lnSpc>
              <a:spcBef>
                <a:spcPts val="2000"/>
              </a:spcBef>
              <a:spcAft>
                <a:spcPts val="0"/>
              </a:spcAft>
              <a:buSzPts val="1200"/>
              <a:buFont typeface="Corbel"/>
              <a:buAutoNum type="arabicPeriod"/>
            </a:pPr>
            <a:r>
              <a:rPr lang="en-GB" sz="1200"/>
              <a:t> David Budtz Pedersen, Jonas Gronvald and Rolf Hvidtfeldt, Methods for mapping the impact of social sciences and humanities, a literature review. </a:t>
            </a:r>
            <a:endParaRPr sz="1200"/>
          </a:p>
          <a:p>
            <a:pPr marL="457200" lvl="0" indent="-455676" algn="l" rtl="0">
              <a:lnSpc>
                <a:spcPct val="80000"/>
              </a:lnSpc>
              <a:spcBef>
                <a:spcPts val="2000"/>
              </a:spcBef>
              <a:spcAft>
                <a:spcPts val="0"/>
              </a:spcAft>
              <a:buSzPts val="1200"/>
              <a:buFont typeface="Corbel"/>
              <a:buAutoNum type="arabicPeriod"/>
            </a:pPr>
            <a:r>
              <a:rPr lang="en-GB" sz="1200"/>
              <a:t> Eiríkur Smári Sigurðarson, Drowning by numbers: social capacities, impact, and the humanities, </a:t>
            </a:r>
            <a:endParaRPr sz="1200"/>
          </a:p>
          <a:p>
            <a:pPr marL="457200" lvl="0" indent="-455676" algn="l" rtl="0">
              <a:lnSpc>
                <a:spcPct val="80000"/>
              </a:lnSpc>
              <a:spcBef>
                <a:spcPts val="2000"/>
              </a:spcBef>
              <a:spcAft>
                <a:spcPts val="0"/>
              </a:spcAft>
              <a:buSzPts val="1200"/>
              <a:buFont typeface="Corbel"/>
              <a:buAutoNum type="arabicPeriod"/>
            </a:pPr>
            <a:r>
              <a:rPr lang="en-GB" sz="1200"/>
              <a:t> Gunnar Sivertsen and Ingeborg Meijer, Normal versus extraordinary impact: How to understand, evaluate and improve research activities in their relations to society, </a:t>
            </a:r>
            <a:endParaRPr sz="1200"/>
          </a:p>
          <a:p>
            <a:pPr marL="457200" lvl="0" indent="-455676" algn="l" rtl="0">
              <a:lnSpc>
                <a:spcPct val="80000"/>
              </a:lnSpc>
              <a:spcBef>
                <a:spcPts val="2000"/>
              </a:spcBef>
              <a:spcAft>
                <a:spcPts val="0"/>
              </a:spcAft>
              <a:buSzPts val="1200"/>
              <a:buFont typeface="Corbel"/>
              <a:buAutoNum type="arabicPeriod"/>
            </a:pPr>
            <a:r>
              <a:rPr lang="en-GB" sz="1200" b="1"/>
              <a:t> </a:t>
            </a:r>
            <a:r>
              <a:rPr lang="en-GB" sz="1200"/>
              <a:t>Jack Spaapen and Gunnar Sivertsen, Introduction</a:t>
            </a:r>
            <a:endParaRPr sz="1200"/>
          </a:p>
        </p:txBody>
      </p:sp>
      <p:grpSp>
        <p:nvGrpSpPr>
          <p:cNvPr id="978" name="Google Shape;978;p122"/>
          <p:cNvGrpSpPr/>
          <p:nvPr/>
        </p:nvGrpSpPr>
        <p:grpSpPr>
          <a:xfrm>
            <a:off x="6590812" y="994022"/>
            <a:ext cx="2267438" cy="5128266"/>
            <a:chOff x="9615995" y="87242"/>
            <a:chExt cx="2267438" cy="5128266"/>
          </a:xfrm>
        </p:grpSpPr>
        <p:pic>
          <p:nvPicPr>
            <p:cNvPr id="979" name="Google Shape;979;p122"/>
            <p:cNvPicPr preferRelativeResize="0"/>
            <p:nvPr/>
          </p:nvPicPr>
          <p:blipFill rotWithShape="1">
            <a:blip r:embed="rId3">
              <a:alphaModFix/>
            </a:blip>
            <a:srcRect/>
            <a:stretch/>
          </p:blipFill>
          <p:spPr>
            <a:xfrm>
              <a:off x="9615995" y="87242"/>
              <a:ext cx="2267438" cy="5065944"/>
            </a:xfrm>
            <a:prstGeom prst="rect">
              <a:avLst/>
            </a:prstGeom>
            <a:noFill/>
            <a:ln>
              <a:noFill/>
            </a:ln>
          </p:spPr>
        </p:pic>
        <p:sp>
          <p:nvSpPr>
            <p:cNvPr id="980" name="Google Shape;980;p122"/>
            <p:cNvSpPr/>
            <p:nvPr/>
          </p:nvSpPr>
          <p:spPr>
            <a:xfrm>
              <a:off x="9615995" y="2193010"/>
              <a:ext cx="2224710" cy="72796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1" name="Google Shape;981;p122"/>
            <p:cNvSpPr/>
            <p:nvPr/>
          </p:nvSpPr>
          <p:spPr>
            <a:xfrm>
              <a:off x="9637359" y="4487540"/>
              <a:ext cx="2224710" cy="72796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8"/>
                                        </p:tgtEl>
                                        <p:attrNameLst>
                                          <p:attrName>style.visibility</p:attrName>
                                        </p:attrNameLst>
                                      </p:cBhvr>
                                      <p:to>
                                        <p:strVal val="visible"/>
                                      </p:to>
                                    </p:set>
                                    <p:animEffect transition="in" filter="fade">
                                      <p:cBhvr>
                                        <p:cTn id="7" dur="5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2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STSMs in the Grant Period</a:t>
            </a:r>
            <a:endParaRPr/>
          </a:p>
        </p:txBody>
      </p:sp>
      <p:sp>
        <p:nvSpPr>
          <p:cNvPr id="987" name="Google Shape;987;p123"/>
          <p:cNvSpPr txBox="1">
            <a:spLocks noGrp="1"/>
          </p:cNvSpPr>
          <p:nvPr>
            <p:ph type="body" idx="1"/>
          </p:nvPr>
        </p:nvSpPr>
        <p:spPr>
          <a:xfrm>
            <a:off x="816100" y="2133600"/>
            <a:ext cx="8042100" cy="3992700"/>
          </a:xfrm>
          <a:prstGeom prst="rect">
            <a:avLst/>
          </a:prstGeom>
          <a:noFill/>
          <a:ln>
            <a:noFill/>
          </a:ln>
        </p:spPr>
        <p:txBody>
          <a:bodyPr spcFirstLastPara="1" wrap="square" lIns="91425" tIns="45700" rIns="91425" bIns="45700" anchor="t" anchorCtr="0">
            <a:noAutofit/>
          </a:bodyPr>
          <a:lstStyle/>
          <a:p>
            <a:pPr marL="454025" lvl="0" indent="-454025" algn="l" rtl="0">
              <a:lnSpc>
                <a:spcPct val="80000"/>
              </a:lnSpc>
              <a:spcBef>
                <a:spcPts val="0"/>
              </a:spcBef>
              <a:spcAft>
                <a:spcPts val="0"/>
              </a:spcAft>
              <a:buSzPts val="1674"/>
              <a:buChar char="↗"/>
            </a:pPr>
            <a:r>
              <a:rPr lang="en-GB" sz="1860" b="1"/>
              <a:t>Six STSMs were held for WG2 in this period</a:t>
            </a:r>
            <a:endParaRPr b="1"/>
          </a:p>
          <a:p>
            <a:pPr marL="914400" lvl="1" indent="-457200" algn="l" rtl="0">
              <a:lnSpc>
                <a:spcPct val="80000"/>
              </a:lnSpc>
              <a:spcBef>
                <a:spcPts val="600"/>
              </a:spcBef>
              <a:spcAft>
                <a:spcPts val="0"/>
              </a:spcAft>
              <a:buSzPts val="1534"/>
              <a:buChar char="↗"/>
            </a:pPr>
            <a:r>
              <a:rPr lang="en-GB" sz="1704"/>
              <a:t>Marta Wroblewska (Paul Benneworth, NL) Delineating the field of SSH impact: lessons from an expert survey (12.07-01.08)</a:t>
            </a:r>
            <a:endParaRPr/>
          </a:p>
          <a:p>
            <a:pPr marL="914400" lvl="1" indent="-457200" algn="l" rtl="0">
              <a:lnSpc>
                <a:spcPct val="80000"/>
              </a:lnSpc>
              <a:spcBef>
                <a:spcPts val="600"/>
              </a:spcBef>
              <a:spcAft>
                <a:spcPts val="0"/>
              </a:spcAft>
              <a:buSzPts val="1534"/>
              <a:buChar char="↗"/>
            </a:pPr>
            <a:r>
              <a:rPr lang="en-GB" sz="1704"/>
              <a:t>Corina Balaban (Marlene Isele, CH), Societal impact of SSH research: the case of Switzerland (23.10-05.11)</a:t>
            </a:r>
            <a:endParaRPr/>
          </a:p>
          <a:p>
            <a:pPr marL="914400" lvl="1" indent="-457200" algn="l" rtl="0">
              <a:lnSpc>
                <a:spcPct val="80000"/>
              </a:lnSpc>
              <a:spcBef>
                <a:spcPts val="600"/>
              </a:spcBef>
              <a:spcAft>
                <a:spcPts val="0"/>
              </a:spcAft>
              <a:buSzPts val="1534"/>
              <a:buChar char="↗"/>
            </a:pPr>
            <a:r>
              <a:rPr lang="en-GB" sz="1704"/>
              <a:t>Marta Wroblewska (Jon Holm, NO) Comparative study of Norwegian and UK impact case studies (05.11-23.11 &amp; 10.12-14.12)</a:t>
            </a:r>
            <a:endParaRPr/>
          </a:p>
          <a:p>
            <a:pPr marL="914400" lvl="1" indent="-457200" algn="l" rtl="0">
              <a:lnSpc>
                <a:spcPct val="80000"/>
              </a:lnSpc>
              <a:spcBef>
                <a:spcPts val="600"/>
              </a:spcBef>
              <a:spcAft>
                <a:spcPts val="0"/>
              </a:spcAft>
              <a:buSzPts val="1534"/>
              <a:buChar char="↗"/>
            </a:pPr>
            <a:r>
              <a:rPr lang="en-GB" sz="1704"/>
              <a:t>Brad Good (Rita Faria, PT) Hierarchies, disciplinary norms and power in academia: impact as emancipation or tension? (10.02-28.02)</a:t>
            </a:r>
            <a:endParaRPr/>
          </a:p>
          <a:p>
            <a:pPr marL="914400" lvl="1" indent="-457200" algn="l" rtl="0">
              <a:lnSpc>
                <a:spcPct val="80000"/>
              </a:lnSpc>
              <a:spcBef>
                <a:spcPts val="600"/>
              </a:spcBef>
              <a:spcAft>
                <a:spcPts val="0"/>
              </a:spcAft>
              <a:buSzPts val="1534"/>
              <a:buChar char="↗"/>
            </a:pPr>
            <a:r>
              <a:rPr lang="en-GB" sz="1704"/>
              <a:t>Corina Balaban (Sarah De Rijcke, NL), Motivations of ECRs to engage in impactful research &amp; relationship with academic identities (11.02-28.02)</a:t>
            </a:r>
            <a:endParaRPr/>
          </a:p>
          <a:p>
            <a:pPr marL="914400" lvl="1" indent="-457200" algn="l" rtl="0">
              <a:lnSpc>
                <a:spcPct val="80000"/>
              </a:lnSpc>
              <a:spcBef>
                <a:spcPts val="600"/>
              </a:spcBef>
              <a:spcAft>
                <a:spcPts val="0"/>
              </a:spcAft>
              <a:buSzPts val="1534"/>
              <a:buChar char="↗"/>
            </a:pPr>
            <a:r>
              <a:rPr lang="en-GB" sz="1704"/>
              <a:t>Marc Vanholsbeeck (Andrea Peto, HU) The diversity of impact evaluation and academic careers: accounting for local context (20.02-06.03)</a:t>
            </a:r>
            <a:endParaRPr/>
          </a:p>
          <a:p>
            <a:pPr marL="914400" lvl="1" indent="-359759" algn="l" rtl="0">
              <a:lnSpc>
                <a:spcPct val="80000"/>
              </a:lnSpc>
              <a:spcBef>
                <a:spcPts val="600"/>
              </a:spcBef>
              <a:spcAft>
                <a:spcPts val="0"/>
              </a:spcAft>
              <a:buSzPts val="1534"/>
              <a:buNone/>
            </a:pPr>
            <a:endParaRPr sz="1704"/>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2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Planning for SSH Impact</a:t>
            </a:r>
            <a:endParaRPr/>
          </a:p>
        </p:txBody>
      </p:sp>
      <p:sp>
        <p:nvSpPr>
          <p:cNvPr id="993" name="Google Shape;993;p124"/>
          <p:cNvSpPr txBox="1">
            <a:spLocks noGrp="1"/>
          </p:cNvSpPr>
          <p:nvPr>
            <p:ph type="body" idx="1"/>
          </p:nvPr>
        </p:nvSpPr>
        <p:spPr>
          <a:xfrm>
            <a:off x="515425" y="2133600"/>
            <a:ext cx="8342700" cy="3992700"/>
          </a:xfrm>
          <a:prstGeom prst="rect">
            <a:avLst/>
          </a:prstGeom>
          <a:noFill/>
          <a:ln>
            <a:noFill/>
          </a:ln>
        </p:spPr>
        <p:txBody>
          <a:bodyPr spcFirstLastPara="1" wrap="square" lIns="91425" tIns="45700" rIns="91425" bIns="45700" anchor="t" anchorCtr="0">
            <a:noAutofit/>
          </a:bodyPr>
          <a:lstStyle/>
          <a:p>
            <a:pPr marL="454025" lvl="0" indent="-454025" algn="l" rtl="0">
              <a:lnSpc>
                <a:spcPct val="90000"/>
              </a:lnSpc>
              <a:spcBef>
                <a:spcPts val="0"/>
              </a:spcBef>
              <a:spcAft>
                <a:spcPts val="0"/>
              </a:spcAft>
              <a:buSzPts val="1998"/>
              <a:buChar char="↗"/>
            </a:pPr>
            <a:r>
              <a:rPr lang="en-GB" sz="2220"/>
              <a:t>Invited by organisers of SSH Impact conference to organise a Roundtable </a:t>
            </a:r>
            <a:endParaRPr/>
          </a:p>
          <a:p>
            <a:pPr marL="454025" lvl="0" indent="-454025" algn="l" rtl="0">
              <a:lnSpc>
                <a:spcPct val="90000"/>
              </a:lnSpc>
              <a:spcBef>
                <a:spcPts val="2000"/>
              </a:spcBef>
              <a:spcAft>
                <a:spcPts val="0"/>
              </a:spcAft>
              <a:buSzPts val="1998"/>
              <a:buChar char="↗"/>
            </a:pPr>
            <a:r>
              <a:rPr lang="en-GB" sz="2220"/>
              <a:t>Proposal entitled “Building strong knowledge exchange ecosystems to stimulate SSH valorization: Reflecting the value of diversity of European SSH impact contexts” </a:t>
            </a:r>
            <a:endParaRPr/>
          </a:p>
          <a:p>
            <a:pPr marL="454025" lvl="0" indent="-454025" algn="l" rtl="0">
              <a:lnSpc>
                <a:spcPct val="90000"/>
              </a:lnSpc>
              <a:spcBef>
                <a:spcPts val="2000"/>
              </a:spcBef>
              <a:spcAft>
                <a:spcPts val="0"/>
              </a:spcAft>
              <a:buSzPts val="1998"/>
              <a:buChar char="↗"/>
            </a:pPr>
            <a:r>
              <a:rPr lang="en-GB" sz="2220"/>
              <a:t>Proposal eflecting the findings emerging in GP1 and Training School to properly account for different national impact environments in evaluation.  </a:t>
            </a:r>
            <a:endParaRPr/>
          </a:p>
          <a:p>
            <a:pPr marL="454025" lvl="0" indent="-454025" algn="l" rtl="0">
              <a:lnSpc>
                <a:spcPct val="90000"/>
              </a:lnSpc>
              <a:spcBef>
                <a:spcPts val="2000"/>
              </a:spcBef>
              <a:spcAft>
                <a:spcPts val="0"/>
              </a:spcAft>
              <a:buSzPts val="1998"/>
              <a:buChar char="↗"/>
            </a:pPr>
            <a:r>
              <a:rPr lang="en-GB" sz="2220"/>
              <a:t>Paul Benneworth &amp; Jack Spaapen participated in the Scientific Committee on behalf of ENRESSH.</a:t>
            </a:r>
            <a:endParaRPr/>
          </a:p>
          <a:p>
            <a:pPr marL="454025" lvl="0" indent="-327151" algn="l" rtl="0">
              <a:lnSpc>
                <a:spcPct val="90000"/>
              </a:lnSpc>
              <a:spcBef>
                <a:spcPts val="2000"/>
              </a:spcBef>
              <a:spcAft>
                <a:spcPts val="0"/>
              </a:spcAft>
              <a:buSzPts val="1998"/>
              <a:buNone/>
            </a:pPr>
            <a:endParaRPr sz="222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2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Vienna Roundtable</a:t>
            </a:r>
            <a:endParaRPr/>
          </a:p>
        </p:txBody>
      </p:sp>
      <p:sp>
        <p:nvSpPr>
          <p:cNvPr id="999" name="Google Shape;999;p125"/>
          <p:cNvSpPr txBox="1">
            <a:spLocks noGrp="1"/>
          </p:cNvSpPr>
          <p:nvPr>
            <p:ph type="body" idx="1"/>
          </p:nvPr>
        </p:nvSpPr>
        <p:spPr>
          <a:xfrm>
            <a:off x="403299" y="2007900"/>
            <a:ext cx="4374900" cy="3975000"/>
          </a:xfrm>
          <a:prstGeom prst="rect">
            <a:avLst/>
          </a:prstGeom>
          <a:noFill/>
          <a:ln>
            <a:noFill/>
          </a:ln>
        </p:spPr>
        <p:txBody>
          <a:bodyPr spcFirstLastPara="1" wrap="square" lIns="91425" tIns="45700" rIns="91425" bIns="45700" anchor="t" anchorCtr="0">
            <a:noAutofit/>
          </a:bodyPr>
          <a:lstStyle/>
          <a:p>
            <a:pPr marL="454025" lvl="0" indent="-454025" algn="l" rtl="0">
              <a:lnSpc>
                <a:spcPct val="80000"/>
              </a:lnSpc>
              <a:spcBef>
                <a:spcPts val="0"/>
              </a:spcBef>
              <a:spcAft>
                <a:spcPts val="0"/>
              </a:spcAft>
              <a:buSzPts val="1386"/>
              <a:buChar char="↗"/>
            </a:pPr>
            <a:r>
              <a:rPr lang="en-GB" sz="1540"/>
              <a:t>Roundtable at the conference “Pathways to impact”: </a:t>
            </a:r>
            <a:r>
              <a:rPr lang="en-GB" sz="1540" b="1"/>
              <a:t>« Building strong knowledge exchange ecosystems to stimulate SSH valorisation. Policies and support structures for SSH valuation and impact »</a:t>
            </a:r>
            <a:endParaRPr/>
          </a:p>
          <a:p>
            <a:pPr marL="454025" lvl="0" indent="-454025" algn="l" rtl="0">
              <a:lnSpc>
                <a:spcPct val="80000"/>
              </a:lnSpc>
              <a:spcBef>
                <a:spcPts val="2000"/>
              </a:spcBef>
              <a:spcAft>
                <a:spcPts val="0"/>
              </a:spcAft>
              <a:buSzPts val="1386"/>
              <a:buChar char="↗"/>
            </a:pPr>
            <a:r>
              <a:rPr lang="en-GB" sz="1540" i="1"/>
              <a:t>Round–table discussion with chair: </a:t>
            </a:r>
            <a:r>
              <a:rPr lang="en-GB" sz="1540"/>
              <a:t>Paul BENNEWORTH, CHEPS – Center for Higher Education Policy Studies at the TU – University of Twente. </a:t>
            </a:r>
            <a:endParaRPr sz="1540"/>
          </a:p>
          <a:p>
            <a:pPr marL="454025" lvl="0" indent="-454025" algn="l" rtl="0">
              <a:lnSpc>
                <a:spcPct val="80000"/>
              </a:lnSpc>
              <a:spcBef>
                <a:spcPts val="2000"/>
              </a:spcBef>
              <a:spcAft>
                <a:spcPts val="0"/>
              </a:spcAft>
              <a:buSzPts val="1386"/>
              <a:buChar char="↗"/>
            </a:pPr>
            <a:r>
              <a:rPr lang="en-GB" sz="1540" i="1"/>
              <a:t>Discussants:  </a:t>
            </a:r>
            <a:r>
              <a:rPr lang="en-GB" sz="1540"/>
              <a:t>- Gemma DERRICK, LU – Lancaster University; - Slaven MIHALJEVIĆ, MZO – Ministry of Science and Education of Republic of Croatia  - Jon HOLM, Research Council of Norway  - Natasa JERMEN, LZMK – Miroslav Krleža Institute of Lexicography  - Poul HOLM, Trinity College Dublin </a:t>
            </a:r>
            <a:endParaRPr/>
          </a:p>
          <a:p>
            <a:pPr marL="454025" lvl="0" indent="-366014" algn="l" rtl="0">
              <a:lnSpc>
                <a:spcPct val="80000"/>
              </a:lnSpc>
              <a:spcBef>
                <a:spcPts val="2000"/>
              </a:spcBef>
              <a:spcAft>
                <a:spcPts val="0"/>
              </a:spcAft>
              <a:buSzPts val="1386"/>
              <a:buNone/>
            </a:pPr>
            <a:endParaRPr sz="1540"/>
          </a:p>
          <a:p>
            <a:pPr marL="454025" lvl="0" indent="-366014" algn="l" rtl="0">
              <a:lnSpc>
                <a:spcPct val="80000"/>
              </a:lnSpc>
              <a:spcBef>
                <a:spcPts val="2000"/>
              </a:spcBef>
              <a:spcAft>
                <a:spcPts val="0"/>
              </a:spcAft>
              <a:buSzPts val="1386"/>
              <a:buNone/>
            </a:pPr>
            <a:endParaRPr sz="1540"/>
          </a:p>
        </p:txBody>
      </p:sp>
      <p:sp>
        <p:nvSpPr>
          <p:cNvPr id="1000" name="Google Shape;1000;p125"/>
          <p:cNvSpPr txBox="1">
            <a:spLocks noGrp="1"/>
          </p:cNvSpPr>
          <p:nvPr>
            <p:ph type="body" idx="2"/>
          </p:nvPr>
        </p:nvSpPr>
        <p:spPr>
          <a:xfrm>
            <a:off x="4778188" y="2007838"/>
            <a:ext cx="3931800" cy="3975000"/>
          </a:xfrm>
          <a:prstGeom prst="rect">
            <a:avLst/>
          </a:prstGeom>
          <a:noFill/>
          <a:ln>
            <a:noFill/>
          </a:ln>
        </p:spPr>
        <p:txBody>
          <a:bodyPr spcFirstLastPara="1" wrap="square" lIns="91425" tIns="45700" rIns="91425" bIns="45700" anchor="t" anchorCtr="0">
            <a:noAutofit/>
          </a:bodyPr>
          <a:lstStyle/>
          <a:p>
            <a:pPr marL="454025" lvl="0" indent="-454025" algn="l" rtl="0">
              <a:lnSpc>
                <a:spcPct val="80000"/>
              </a:lnSpc>
              <a:spcBef>
                <a:spcPts val="0"/>
              </a:spcBef>
              <a:spcAft>
                <a:spcPts val="0"/>
              </a:spcAft>
              <a:buSzPts val="1386"/>
              <a:buChar char="↗"/>
            </a:pPr>
            <a:r>
              <a:rPr lang="en-GB" sz="1540"/>
              <a:t>Key messages</a:t>
            </a:r>
            <a:endParaRPr/>
          </a:p>
          <a:p>
            <a:pPr marL="914400" lvl="1" indent="-457200" algn="l" rtl="0">
              <a:lnSpc>
                <a:spcPct val="80000"/>
              </a:lnSpc>
              <a:spcBef>
                <a:spcPts val="600"/>
              </a:spcBef>
              <a:spcAft>
                <a:spcPts val="0"/>
              </a:spcAft>
              <a:buSzPts val="1260"/>
              <a:buChar char="↗"/>
            </a:pPr>
            <a:r>
              <a:rPr lang="en-GB" sz="1400"/>
              <a:t>We need to generate new academy, bottom up, educate new generation of impact</a:t>
            </a:r>
            <a:endParaRPr sz="1400"/>
          </a:p>
          <a:p>
            <a:pPr marL="914400" lvl="1" indent="-457200" algn="l" rtl="0">
              <a:lnSpc>
                <a:spcPct val="80000"/>
              </a:lnSpc>
              <a:spcBef>
                <a:spcPts val="600"/>
              </a:spcBef>
              <a:spcAft>
                <a:spcPts val="0"/>
              </a:spcAft>
              <a:buSzPts val="1260"/>
              <a:buChar char="↗"/>
            </a:pPr>
            <a:r>
              <a:rPr lang="en-GB" sz="1400"/>
              <a:t>proposal for translational SSH research</a:t>
            </a:r>
            <a:endParaRPr sz="1400"/>
          </a:p>
          <a:p>
            <a:pPr marL="914400" lvl="1" indent="-457200" algn="l" rtl="0">
              <a:lnSpc>
                <a:spcPct val="80000"/>
              </a:lnSpc>
              <a:spcBef>
                <a:spcPts val="600"/>
              </a:spcBef>
              <a:spcAft>
                <a:spcPts val="0"/>
              </a:spcAft>
              <a:buSzPts val="1260"/>
              <a:buChar char="↗"/>
            </a:pPr>
            <a:r>
              <a:rPr lang="en-GB" sz="1400"/>
              <a:t>infrastructure for moving knowledge</a:t>
            </a:r>
            <a:endParaRPr sz="1400"/>
          </a:p>
          <a:p>
            <a:pPr marL="914400" lvl="1" indent="-457200" algn="l" rtl="0">
              <a:lnSpc>
                <a:spcPct val="80000"/>
              </a:lnSpc>
              <a:spcBef>
                <a:spcPts val="600"/>
              </a:spcBef>
              <a:spcAft>
                <a:spcPts val="0"/>
              </a:spcAft>
              <a:buSzPts val="1260"/>
              <a:buChar char="↗"/>
            </a:pPr>
            <a:r>
              <a:rPr lang="en-GB" sz="1400"/>
              <a:t>impact skills are important, need to invest for that</a:t>
            </a:r>
            <a:endParaRPr sz="1400"/>
          </a:p>
          <a:p>
            <a:pPr marL="914400" lvl="1" indent="-457200" algn="l" rtl="0">
              <a:lnSpc>
                <a:spcPct val="80000"/>
              </a:lnSpc>
              <a:spcBef>
                <a:spcPts val="600"/>
              </a:spcBef>
              <a:spcAft>
                <a:spcPts val="0"/>
              </a:spcAft>
              <a:buSzPts val="1260"/>
              <a:buChar char="↗"/>
            </a:pPr>
            <a:r>
              <a:rPr lang="en-GB" sz="1400"/>
              <a:t>training, we need different kind of instruments, to nurture inspiration</a:t>
            </a:r>
            <a:endParaRPr sz="1400"/>
          </a:p>
          <a:p>
            <a:pPr marL="914400" lvl="1" indent="-457200" algn="l" rtl="0">
              <a:lnSpc>
                <a:spcPct val="80000"/>
              </a:lnSpc>
              <a:spcBef>
                <a:spcPts val="600"/>
              </a:spcBef>
              <a:spcAft>
                <a:spcPts val="0"/>
              </a:spcAft>
              <a:buSzPts val="1260"/>
              <a:buChar char="↗"/>
            </a:pPr>
            <a:r>
              <a:rPr lang="en-GB" sz="1400"/>
              <a:t>getting people together</a:t>
            </a:r>
            <a:endParaRPr sz="1400"/>
          </a:p>
          <a:p>
            <a:pPr marL="914400" lvl="1" indent="-457200" algn="l" rtl="0">
              <a:lnSpc>
                <a:spcPct val="80000"/>
              </a:lnSpc>
              <a:spcBef>
                <a:spcPts val="600"/>
              </a:spcBef>
              <a:spcAft>
                <a:spcPts val="0"/>
              </a:spcAft>
              <a:buSzPts val="1260"/>
              <a:buChar char="↗"/>
            </a:pPr>
            <a:r>
              <a:rPr lang="en-GB" sz="1400"/>
              <a:t>we need to rethink categories, existing categories are nonsense</a:t>
            </a:r>
            <a:endParaRPr sz="1400"/>
          </a:p>
          <a:p>
            <a:pPr marL="454025" lvl="0" indent="-366014" algn="l" rtl="0">
              <a:lnSpc>
                <a:spcPct val="80000"/>
              </a:lnSpc>
              <a:spcBef>
                <a:spcPts val="2000"/>
              </a:spcBef>
              <a:spcAft>
                <a:spcPts val="0"/>
              </a:spcAft>
              <a:buSzPts val="1386"/>
              <a:buNone/>
            </a:pPr>
            <a:endParaRPr sz="154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sp>
        <p:nvSpPr>
          <p:cNvPr id="529" name="Google Shape;529;p54"/>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rbel"/>
              <a:buChar char="●"/>
            </a:pPr>
            <a:r>
              <a:rPr lang="en-GB" sz="2400">
                <a:latin typeface="Corbel"/>
                <a:ea typeface="Corbel"/>
                <a:cs typeface="Corbel"/>
                <a:sym typeface="Corbel"/>
              </a:rPr>
              <a:t>You have received a one-page document with the most important information.</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381000" algn="l" rtl="0">
              <a:spcBef>
                <a:spcPts val="0"/>
              </a:spcBef>
              <a:spcAft>
                <a:spcPts val="0"/>
              </a:spcAft>
              <a:buSzPts val="2400"/>
              <a:buFont typeface="Corbel"/>
              <a:buChar char="●"/>
            </a:pPr>
            <a:r>
              <a:rPr lang="en-GB" sz="2400">
                <a:latin typeface="Corbel"/>
                <a:ea typeface="Corbel"/>
                <a:cs typeface="Corbel"/>
                <a:sym typeface="Corbel"/>
              </a:rPr>
              <a:t>Submit to the Grant Holder a completed OTRR within</a:t>
            </a:r>
            <a:br>
              <a:rPr lang="en-GB" sz="2400">
                <a:latin typeface="Corbel"/>
                <a:ea typeface="Corbel"/>
                <a:cs typeface="Corbel"/>
                <a:sym typeface="Corbel"/>
              </a:rPr>
            </a:br>
            <a:r>
              <a:rPr lang="en-GB" sz="2400">
                <a:solidFill>
                  <a:srgbClr val="FF0000"/>
                </a:solidFill>
                <a:latin typeface="Corbel"/>
                <a:ea typeface="Corbel"/>
                <a:cs typeface="Corbel"/>
                <a:sym typeface="Corbel"/>
              </a:rPr>
              <a:t>30 calendar days</a:t>
            </a:r>
            <a:r>
              <a:rPr lang="en-GB" sz="2400">
                <a:latin typeface="Corbel"/>
                <a:ea typeface="Corbel"/>
                <a:cs typeface="Corbel"/>
                <a:sym typeface="Corbel"/>
              </a:rPr>
              <a:t> after the end date of this meeting.</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381000" algn="l" rtl="0">
              <a:spcBef>
                <a:spcPts val="0"/>
              </a:spcBef>
              <a:spcAft>
                <a:spcPts val="0"/>
              </a:spcAft>
              <a:buSzPts val="2400"/>
              <a:buFont typeface="Corbel"/>
              <a:buChar char="●"/>
            </a:pPr>
            <a:r>
              <a:rPr lang="en-GB" sz="2400">
                <a:latin typeface="Corbel"/>
                <a:ea typeface="Corbel"/>
                <a:cs typeface="Corbel"/>
                <a:sym typeface="Corbel"/>
              </a:rPr>
              <a:t>Do not hesitate to contact me if you have any doubts.</a:t>
            </a:r>
            <a:endParaRPr sz="2400">
              <a:latin typeface="Corbel"/>
              <a:ea typeface="Corbel"/>
              <a:cs typeface="Corbel"/>
              <a:sym typeface="Corbe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26"/>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006" name="Google Shape;1006;p126"/>
          <p:cNvSpPr txBox="1">
            <a:spLocks noGrp="1"/>
          </p:cNvSpPr>
          <p:nvPr>
            <p:ph type="body" idx="1"/>
          </p:nvPr>
        </p:nvSpPr>
        <p:spPr>
          <a:xfrm>
            <a:off x="4324662" y="2133600"/>
            <a:ext cx="4533588"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Invited on basis of participation in Vienna event to contribute to drafting the Guidelines on how to successfully design and implement mission-oriented research programmes.</a:t>
            </a:r>
            <a:endParaRPr/>
          </a:p>
          <a:p>
            <a:pPr marL="454025" lvl="0" indent="-316865" algn="l" rtl="0">
              <a:spcBef>
                <a:spcPts val="2000"/>
              </a:spcBef>
              <a:spcAft>
                <a:spcPts val="0"/>
              </a:spcAft>
              <a:buSzPts val="2160"/>
              <a:buNone/>
            </a:pPr>
            <a:endParaRPr/>
          </a:p>
        </p:txBody>
      </p:sp>
      <p:pic>
        <p:nvPicPr>
          <p:cNvPr id="1007" name="Google Shape;1007;p126"/>
          <p:cNvPicPr preferRelativeResize="0"/>
          <p:nvPr/>
        </p:nvPicPr>
        <p:blipFill rotWithShape="1">
          <a:blip r:embed="rId3">
            <a:alphaModFix/>
          </a:blip>
          <a:srcRect/>
          <a:stretch/>
        </p:blipFill>
        <p:spPr>
          <a:xfrm>
            <a:off x="384246" y="1896256"/>
            <a:ext cx="3277126" cy="461697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27"/>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Letting ENRESSH’s voice be heard</a:t>
            </a:r>
            <a:endParaRPr/>
          </a:p>
        </p:txBody>
      </p:sp>
      <p:pic>
        <p:nvPicPr>
          <p:cNvPr id="1013" name="Google Shape;1013;p127"/>
          <p:cNvPicPr preferRelativeResize="0">
            <a:picLocks noGrp="1"/>
          </p:cNvPicPr>
          <p:nvPr>
            <p:ph type="body" idx="1"/>
          </p:nvPr>
        </p:nvPicPr>
        <p:blipFill rotWithShape="1">
          <a:blip r:embed="rId3">
            <a:alphaModFix/>
          </a:blip>
          <a:srcRect/>
          <a:stretch/>
        </p:blipFill>
        <p:spPr>
          <a:xfrm>
            <a:off x="959997" y="2277636"/>
            <a:ext cx="7077075" cy="1035038"/>
          </a:xfrm>
          <a:prstGeom prst="rect">
            <a:avLst/>
          </a:prstGeom>
          <a:noFill/>
          <a:ln>
            <a:noFill/>
          </a:ln>
        </p:spPr>
      </p:pic>
      <p:pic>
        <p:nvPicPr>
          <p:cNvPr id="1014" name="Google Shape;1014;p127"/>
          <p:cNvPicPr preferRelativeResize="0"/>
          <p:nvPr/>
        </p:nvPicPr>
        <p:blipFill rotWithShape="1">
          <a:blip r:embed="rId4">
            <a:alphaModFix/>
          </a:blip>
          <a:srcRect/>
          <a:stretch/>
        </p:blipFill>
        <p:spPr>
          <a:xfrm>
            <a:off x="5322994" y="3421826"/>
            <a:ext cx="2200582" cy="3305636"/>
          </a:xfrm>
          <a:prstGeom prst="rect">
            <a:avLst/>
          </a:prstGeom>
          <a:noFill/>
          <a:ln>
            <a:noFill/>
          </a:ln>
        </p:spPr>
      </p:pic>
      <p:sp>
        <p:nvSpPr>
          <p:cNvPr id="1015" name="Google Shape;1015;p127"/>
          <p:cNvSpPr txBox="1"/>
          <p:nvPr/>
        </p:nvSpPr>
        <p:spPr>
          <a:xfrm>
            <a:off x="367258" y="1799152"/>
            <a:ext cx="179882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From the draft</a:t>
            </a:r>
            <a:endParaRPr/>
          </a:p>
        </p:txBody>
      </p:sp>
      <p:sp>
        <p:nvSpPr>
          <p:cNvPr id="1016" name="Google Shape;1016;p127"/>
          <p:cNvSpPr txBox="1"/>
          <p:nvPr/>
        </p:nvSpPr>
        <p:spPr>
          <a:xfrm>
            <a:off x="2858123" y="4837159"/>
            <a:ext cx="225352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To the final version</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28"/>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3780"/>
              <a:buFont typeface="Corbel"/>
              <a:buNone/>
            </a:pPr>
            <a:r>
              <a:rPr lang="en-GB" sz="3780"/>
              <a:t>Careers &amp; Social Impacts in SSH (CARES)</a:t>
            </a:r>
            <a:endParaRPr/>
          </a:p>
        </p:txBody>
      </p:sp>
      <p:sp>
        <p:nvSpPr>
          <p:cNvPr id="1022" name="Google Shape;1022;p128"/>
          <p:cNvSpPr txBox="1">
            <a:spLocks noGrp="1"/>
          </p:cNvSpPr>
          <p:nvPr>
            <p:ph type="body" idx="1"/>
          </p:nvPr>
        </p:nvSpPr>
        <p:spPr>
          <a:xfrm>
            <a:off x="343625" y="2133600"/>
            <a:ext cx="8690700" cy="4251900"/>
          </a:xfrm>
          <a:prstGeom prst="rect">
            <a:avLst/>
          </a:prstGeom>
          <a:noFill/>
          <a:ln>
            <a:noFill/>
          </a:ln>
        </p:spPr>
        <p:txBody>
          <a:bodyPr spcFirstLastPara="1" wrap="square" lIns="91425" tIns="45700" rIns="91425" bIns="45700" anchor="t" anchorCtr="0">
            <a:noAutofit/>
          </a:bodyPr>
          <a:lstStyle/>
          <a:p>
            <a:pPr marL="454025" lvl="0" indent="-454025" algn="l" rtl="0">
              <a:lnSpc>
                <a:spcPct val="90000"/>
              </a:lnSpc>
              <a:spcBef>
                <a:spcPts val="0"/>
              </a:spcBef>
              <a:spcAft>
                <a:spcPts val="0"/>
              </a:spcAft>
              <a:buSzPts val="1998"/>
              <a:buChar char="↗"/>
            </a:pPr>
            <a:r>
              <a:rPr lang="en-GB" sz="2220"/>
              <a:t>Joint activities between ECI SIG and WP 2: </a:t>
            </a:r>
            <a:endParaRPr sz="2220"/>
          </a:p>
          <a:p>
            <a:pPr marL="914400" lvl="1" indent="-457200" algn="l" rtl="0">
              <a:lnSpc>
                <a:spcPct val="90000"/>
              </a:lnSpc>
              <a:spcBef>
                <a:spcPts val="600"/>
              </a:spcBef>
              <a:spcAft>
                <a:spcPts val="0"/>
              </a:spcAft>
              <a:buSzPts val="1832"/>
              <a:buChar char="↗"/>
            </a:pPr>
            <a:r>
              <a:rPr lang="en-GB" sz="2035"/>
              <a:t>1. to understand how early career investigators perceive/search for/create social impact;</a:t>
            </a:r>
            <a:endParaRPr sz="2035"/>
          </a:p>
          <a:p>
            <a:pPr marL="914400" lvl="1" indent="-457200" algn="l" rtl="0">
              <a:lnSpc>
                <a:spcPct val="90000"/>
              </a:lnSpc>
              <a:spcBef>
                <a:spcPts val="600"/>
              </a:spcBef>
              <a:spcAft>
                <a:spcPts val="0"/>
              </a:spcAft>
              <a:buSzPts val="1832"/>
              <a:buChar char="↗"/>
            </a:pPr>
            <a:r>
              <a:rPr lang="en-GB" sz="2035"/>
              <a:t>2. to improve ways for social impact to be better integrated in early career researchers’ day to day research and teaching activities;</a:t>
            </a:r>
            <a:endParaRPr sz="2035"/>
          </a:p>
          <a:p>
            <a:pPr marL="914400" lvl="1" indent="-457200" algn="l" rtl="0">
              <a:lnSpc>
                <a:spcPct val="90000"/>
              </a:lnSpc>
              <a:spcBef>
                <a:spcPts val="600"/>
              </a:spcBef>
              <a:spcAft>
                <a:spcPts val="0"/>
              </a:spcAft>
              <a:buSzPts val="1832"/>
              <a:buChar char="↗"/>
            </a:pPr>
            <a:r>
              <a:rPr lang="en-GB" sz="2035"/>
              <a:t>3. To help early career investigators develop narratives about social impact, aiming at improving their career evaluation.</a:t>
            </a:r>
            <a:endParaRPr sz="2035"/>
          </a:p>
          <a:p>
            <a:pPr marL="454025" lvl="0" indent="-454025" algn="l" rtl="0">
              <a:lnSpc>
                <a:spcPct val="90000"/>
              </a:lnSpc>
              <a:spcBef>
                <a:spcPts val="2000"/>
              </a:spcBef>
              <a:spcAft>
                <a:spcPts val="0"/>
              </a:spcAft>
              <a:buSzPts val="1998"/>
              <a:buChar char="↗"/>
            </a:pPr>
            <a:r>
              <a:rPr lang="en-GB" sz="2220"/>
              <a:t>Questionnaire to ENRESSH ECI stakeholders + analysis → toolbox for managing SSH Impact to benefit ECIs (questionnaire now exists)</a:t>
            </a:r>
            <a:endParaRPr sz="2220"/>
          </a:p>
          <a:p>
            <a:pPr marL="454025" lvl="0" indent="-454025" algn="l" rtl="0">
              <a:lnSpc>
                <a:spcPct val="90000"/>
              </a:lnSpc>
              <a:spcBef>
                <a:spcPts val="2000"/>
              </a:spcBef>
              <a:spcAft>
                <a:spcPts val="0"/>
              </a:spcAft>
              <a:buSzPts val="1998"/>
              <a:buChar char="↗"/>
            </a:pPr>
            <a:r>
              <a:rPr lang="en-GB" sz="2220"/>
              <a:t>Questionnaire developed (and prospectively 103 responses, 50,000 words free text</a:t>
            </a:r>
            <a:endParaRPr sz="2220"/>
          </a:p>
          <a:p>
            <a:pPr marL="454025" lvl="0" indent="-327151" algn="l" rtl="0">
              <a:lnSpc>
                <a:spcPct val="90000"/>
              </a:lnSpc>
              <a:spcBef>
                <a:spcPts val="2000"/>
              </a:spcBef>
              <a:spcAft>
                <a:spcPts val="0"/>
              </a:spcAft>
              <a:buSzPts val="1998"/>
              <a:buNone/>
            </a:pPr>
            <a:endParaRPr sz="222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29"/>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endParaRPr/>
          </a:p>
        </p:txBody>
      </p:sp>
      <p:sp>
        <p:nvSpPr>
          <p:cNvPr id="1028" name="Google Shape;1028;p129"/>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Autofit/>
          </a:bodyPr>
          <a:lstStyle/>
          <a:p>
            <a:pPr marL="454025" lvl="0" indent="-316865" algn="l" rtl="0">
              <a:spcBef>
                <a:spcPts val="0"/>
              </a:spcBef>
              <a:spcAft>
                <a:spcPts val="0"/>
              </a:spcAft>
              <a:buSzPts val="2160"/>
              <a:buNone/>
            </a:pPr>
            <a:endParaRPr/>
          </a:p>
        </p:txBody>
      </p:sp>
      <p:pic>
        <p:nvPicPr>
          <p:cNvPr id="1029" name="Google Shape;1029;p129"/>
          <p:cNvPicPr preferRelativeResize="0"/>
          <p:nvPr/>
        </p:nvPicPr>
        <p:blipFill rotWithShape="1">
          <a:blip r:embed="rId3">
            <a:alphaModFix/>
          </a:blip>
          <a:srcRect/>
          <a:stretch/>
        </p:blipFill>
        <p:spPr>
          <a:xfrm>
            <a:off x="1231157" y="516117"/>
            <a:ext cx="7007870" cy="606453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30"/>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Follow-up of MoU objectives </a:t>
            </a:r>
            <a:endParaRPr/>
          </a:p>
        </p:txBody>
      </p:sp>
      <p:sp>
        <p:nvSpPr>
          <p:cNvPr id="1035" name="Google Shape;1035;p130"/>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998"/>
              <a:buNone/>
            </a:pPr>
            <a:r>
              <a:rPr lang="en-GB" sz="2220" b="1"/>
              <a:t>Work groups</a:t>
            </a:r>
            <a:endParaRPr/>
          </a:p>
          <a:p>
            <a:pPr marL="725488" lvl="0" indent="-725488" algn="l" rtl="0">
              <a:lnSpc>
                <a:spcPct val="80000"/>
              </a:lnSpc>
              <a:spcBef>
                <a:spcPts val="2000"/>
              </a:spcBef>
              <a:spcAft>
                <a:spcPts val="0"/>
              </a:spcAft>
              <a:buSzPts val="1998"/>
              <a:buNone/>
            </a:pPr>
            <a:r>
              <a:rPr lang="en-GB" sz="2220">
                <a:solidFill>
                  <a:schemeClr val="dk1"/>
                </a:solidFill>
              </a:rPr>
              <a:t>WG1. Conceptual frameworks for SSH research evaluation.</a:t>
            </a:r>
            <a:endParaRPr/>
          </a:p>
          <a:p>
            <a:pPr marL="725488" lvl="0" indent="-725488" algn="l" rtl="0">
              <a:lnSpc>
                <a:spcPct val="80000"/>
              </a:lnSpc>
              <a:spcBef>
                <a:spcPts val="2000"/>
              </a:spcBef>
              <a:spcAft>
                <a:spcPts val="0"/>
              </a:spcAft>
              <a:buSzPts val="1998"/>
              <a:buNone/>
            </a:pPr>
            <a:r>
              <a:rPr lang="en-GB" sz="2220">
                <a:solidFill>
                  <a:schemeClr val="dk1"/>
                </a:solidFill>
              </a:rPr>
              <a:t>WG2. Societal impact and relevance of the SSH research.</a:t>
            </a:r>
            <a:endParaRPr/>
          </a:p>
          <a:p>
            <a:pPr marL="725488" lvl="0" indent="-725488" algn="l" rtl="0">
              <a:lnSpc>
                <a:spcPct val="80000"/>
              </a:lnSpc>
              <a:spcBef>
                <a:spcPts val="2000"/>
              </a:spcBef>
              <a:spcAft>
                <a:spcPts val="0"/>
              </a:spcAft>
              <a:buSzPts val="1998"/>
              <a:buNone/>
            </a:pPr>
            <a:r>
              <a:rPr lang="en-GB" sz="2220" b="1">
                <a:solidFill>
                  <a:srgbClr val="FF0000"/>
                </a:solidFill>
              </a:rPr>
              <a:t>WG3. Databases and uses of data for understanding, monitoring and evaluating SSH research.</a:t>
            </a:r>
            <a:endParaRPr/>
          </a:p>
          <a:p>
            <a:pPr marL="725488" lvl="0" indent="-725488" algn="l" rtl="0">
              <a:lnSpc>
                <a:spcPct val="80000"/>
              </a:lnSpc>
              <a:spcBef>
                <a:spcPts val="2000"/>
              </a:spcBef>
              <a:spcAft>
                <a:spcPts val="0"/>
              </a:spcAft>
              <a:buSzPts val="1998"/>
              <a:buNone/>
            </a:pPr>
            <a:r>
              <a:rPr lang="en-GB" sz="2220"/>
              <a:t>WG4. Dissemination.</a:t>
            </a:r>
            <a:endParaRPr/>
          </a:p>
          <a:p>
            <a:pPr marL="725488" lvl="0" indent="-725488" algn="l" rtl="0">
              <a:lnSpc>
                <a:spcPct val="80000"/>
              </a:lnSpc>
              <a:spcBef>
                <a:spcPts val="2000"/>
              </a:spcBef>
              <a:spcAft>
                <a:spcPts val="0"/>
              </a:spcAft>
              <a:buSzPts val="1998"/>
              <a:buNone/>
            </a:pPr>
            <a:r>
              <a:rPr lang="en-GB" sz="2220"/>
              <a:t>+ transversal special interest group for early stage researchers</a:t>
            </a:r>
            <a:endParaRPr/>
          </a:p>
          <a:p>
            <a:pPr marL="725488" lvl="0" indent="-725488" algn="l" rtl="0">
              <a:lnSpc>
                <a:spcPct val="80000"/>
              </a:lnSpc>
              <a:spcBef>
                <a:spcPts val="2000"/>
              </a:spcBef>
              <a:spcAft>
                <a:spcPts val="0"/>
              </a:spcAft>
              <a:buSzPts val="1998"/>
              <a:buNone/>
            </a:pPr>
            <a:r>
              <a:rPr lang="en-GB" sz="2220"/>
              <a:t>+ transversal special interest group on book</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1"/>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Tasks of WG3</a:t>
            </a:r>
            <a:endParaRPr/>
          </a:p>
        </p:txBody>
      </p:sp>
      <p:sp>
        <p:nvSpPr>
          <p:cNvPr id="1041" name="Google Shape;1041;p131"/>
          <p:cNvSpPr txBox="1">
            <a:spLocks noGrp="1"/>
          </p:cNvSpPr>
          <p:nvPr>
            <p:ph type="body" idx="1"/>
          </p:nvPr>
        </p:nvSpPr>
        <p:spPr>
          <a:xfrm>
            <a:off x="415637" y="2133600"/>
            <a:ext cx="8442614"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Our </a:t>
            </a:r>
            <a:r>
              <a:rPr lang="en-GB" b="1"/>
              <a:t>tasks</a:t>
            </a:r>
            <a:r>
              <a:rPr lang="en-GB"/>
              <a:t> in the action are</a:t>
            </a:r>
            <a:endParaRPr/>
          </a:p>
          <a:p>
            <a:pPr marL="914400" lvl="1" indent="-457200" algn="l" rtl="0">
              <a:spcBef>
                <a:spcPts val="600"/>
              </a:spcBef>
              <a:spcAft>
                <a:spcPts val="0"/>
              </a:spcAft>
              <a:buSzPts val="1980"/>
              <a:buChar char="↗"/>
            </a:pPr>
            <a:r>
              <a:rPr lang="en-GB"/>
              <a:t>1: To compare publication patterns across countries and disciplines</a:t>
            </a:r>
            <a:endParaRPr/>
          </a:p>
          <a:p>
            <a:pPr marL="914400" lvl="1" indent="-457200" algn="l" rtl="0">
              <a:spcBef>
                <a:spcPts val="600"/>
              </a:spcBef>
              <a:spcAft>
                <a:spcPts val="0"/>
              </a:spcAft>
              <a:buSzPts val="1980"/>
              <a:buChar char="↗"/>
            </a:pPr>
            <a:r>
              <a:rPr lang="en-GB"/>
              <a:t>2: Analyse characteristics of dissemination channels</a:t>
            </a:r>
            <a:endParaRPr/>
          </a:p>
          <a:p>
            <a:pPr marL="914400" lvl="1" indent="-457200" algn="l" rtl="0">
              <a:spcBef>
                <a:spcPts val="600"/>
              </a:spcBef>
              <a:spcAft>
                <a:spcPts val="0"/>
              </a:spcAft>
              <a:buSzPts val="1980"/>
              <a:buChar char="↗"/>
            </a:pPr>
            <a:r>
              <a:rPr lang="en-GB"/>
              <a:t>3: Develop rules and procedures for databases</a:t>
            </a:r>
            <a:endParaRPr/>
          </a:p>
          <a:p>
            <a:pPr marL="914400" lvl="1" indent="-457200" algn="l" rtl="0">
              <a:spcBef>
                <a:spcPts val="600"/>
              </a:spcBef>
              <a:spcAft>
                <a:spcPts val="0"/>
              </a:spcAft>
              <a:buSzPts val="1980"/>
              <a:buChar char="↗"/>
            </a:pPr>
            <a:r>
              <a:rPr lang="en-GB"/>
              <a:t>4: Design a roadmap for a European SSH research information system</a:t>
            </a:r>
            <a:endParaRPr/>
          </a:p>
          <a:p>
            <a:pPr marL="914400" lvl="1" indent="-457200" algn="l" rtl="0">
              <a:spcBef>
                <a:spcPts val="600"/>
              </a:spcBef>
              <a:spcAft>
                <a:spcPts val="0"/>
              </a:spcAft>
              <a:buSzPts val="1980"/>
              <a:buChar char="↗"/>
            </a:pPr>
            <a:r>
              <a:rPr lang="en-GB"/>
              <a:t>5: Develop alternative metrics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2"/>
          <p:cNvSpPr txBox="1">
            <a:spLocks noGrp="1"/>
          </p:cNvSpPr>
          <p:nvPr>
            <p:ph type="title"/>
          </p:nvPr>
        </p:nvSpPr>
        <p:spPr>
          <a:xfrm>
            <a:off x="1356123" y="630382"/>
            <a:ext cx="6430565" cy="967840"/>
          </a:xfrm>
          <a:prstGeom prst="rect">
            <a:avLst/>
          </a:prstGeom>
          <a:solidFill>
            <a:srgbClr val="262626">
              <a:alpha val="69411"/>
            </a:srgb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GB"/>
              <a:t>3. Follow-up of MoU objectives </a:t>
            </a:r>
            <a:endParaRPr/>
          </a:p>
        </p:txBody>
      </p:sp>
      <p:sp>
        <p:nvSpPr>
          <p:cNvPr id="1047" name="Google Shape;1047;p132"/>
          <p:cNvSpPr txBox="1">
            <a:spLocks noGrp="1"/>
          </p:cNvSpPr>
          <p:nvPr>
            <p:ph type="body" idx="1"/>
          </p:nvPr>
        </p:nvSpPr>
        <p:spPr>
          <a:xfrm>
            <a:off x="798160" y="2174825"/>
            <a:ext cx="7546500" cy="39927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1998"/>
              <a:buNone/>
            </a:pPr>
            <a:r>
              <a:rPr lang="en-GB" sz="2220" b="1"/>
              <a:t>Work groups</a:t>
            </a:r>
            <a:endParaRPr/>
          </a:p>
          <a:p>
            <a:pPr marL="725488" lvl="0" indent="-725488" algn="l" rtl="0">
              <a:lnSpc>
                <a:spcPct val="80000"/>
              </a:lnSpc>
              <a:spcBef>
                <a:spcPts val="2000"/>
              </a:spcBef>
              <a:spcAft>
                <a:spcPts val="0"/>
              </a:spcAft>
              <a:buClr>
                <a:schemeClr val="dk1"/>
              </a:buClr>
              <a:buSzPts val="1998"/>
              <a:buNone/>
            </a:pPr>
            <a:r>
              <a:rPr lang="en-GB" sz="2220">
                <a:solidFill>
                  <a:schemeClr val="dk1"/>
                </a:solidFill>
              </a:rPr>
              <a:t>WG1. Conceptual frameworks for SSH research evaluation.</a:t>
            </a:r>
            <a:endParaRPr/>
          </a:p>
          <a:p>
            <a:pPr marL="725488" lvl="0" indent="-725488" algn="l" rtl="0">
              <a:lnSpc>
                <a:spcPct val="80000"/>
              </a:lnSpc>
              <a:spcBef>
                <a:spcPts val="2000"/>
              </a:spcBef>
              <a:spcAft>
                <a:spcPts val="0"/>
              </a:spcAft>
              <a:buClr>
                <a:schemeClr val="dk1"/>
              </a:buClr>
              <a:buSzPts val="1998"/>
              <a:buNone/>
            </a:pPr>
            <a:r>
              <a:rPr lang="en-GB" sz="2220">
                <a:solidFill>
                  <a:schemeClr val="dk1"/>
                </a:solidFill>
              </a:rPr>
              <a:t>WG2. Societal impact and relevance of the SSH research.</a:t>
            </a:r>
            <a:endParaRPr/>
          </a:p>
          <a:p>
            <a:pPr marL="725488" lvl="0" indent="-725488" algn="l" rtl="0">
              <a:lnSpc>
                <a:spcPct val="80000"/>
              </a:lnSpc>
              <a:spcBef>
                <a:spcPts val="2000"/>
              </a:spcBef>
              <a:spcAft>
                <a:spcPts val="0"/>
              </a:spcAft>
              <a:buClr>
                <a:srgbClr val="FF0000"/>
              </a:buClr>
              <a:buSzPts val="1998"/>
              <a:buNone/>
            </a:pPr>
            <a:r>
              <a:rPr lang="en-GB" sz="2220" b="1">
                <a:solidFill>
                  <a:srgbClr val="FF0000"/>
                </a:solidFill>
              </a:rPr>
              <a:t>WG3. Databases and uses of data for understanding, monitoring and evaluating SSH research.</a:t>
            </a:r>
            <a:endParaRPr/>
          </a:p>
          <a:p>
            <a:pPr marL="725488" lvl="0" indent="-725488" algn="l" rtl="0">
              <a:lnSpc>
                <a:spcPct val="80000"/>
              </a:lnSpc>
              <a:spcBef>
                <a:spcPts val="2000"/>
              </a:spcBef>
              <a:spcAft>
                <a:spcPts val="0"/>
              </a:spcAft>
              <a:buClr>
                <a:schemeClr val="dk1"/>
              </a:buClr>
              <a:buSzPts val="1998"/>
              <a:buNone/>
            </a:pPr>
            <a:r>
              <a:rPr lang="en-GB" sz="2220"/>
              <a:t>WG4. Dissemination.</a:t>
            </a:r>
            <a:endParaRPr/>
          </a:p>
          <a:p>
            <a:pPr marL="725488" lvl="0" indent="-725488" algn="l" rtl="0">
              <a:lnSpc>
                <a:spcPct val="80000"/>
              </a:lnSpc>
              <a:spcBef>
                <a:spcPts val="2000"/>
              </a:spcBef>
              <a:spcAft>
                <a:spcPts val="0"/>
              </a:spcAft>
              <a:buClr>
                <a:schemeClr val="dk1"/>
              </a:buClr>
              <a:buSzPts val="1998"/>
              <a:buNone/>
            </a:pPr>
            <a:r>
              <a:rPr lang="en-GB" sz="2220"/>
              <a:t>+ transversal special interest group for early stage researchers</a:t>
            </a:r>
            <a:endParaRPr/>
          </a:p>
          <a:p>
            <a:pPr marL="725488" lvl="0" indent="-725488" algn="l" rtl="0">
              <a:lnSpc>
                <a:spcPct val="80000"/>
              </a:lnSpc>
              <a:spcBef>
                <a:spcPts val="2000"/>
              </a:spcBef>
              <a:spcAft>
                <a:spcPts val="0"/>
              </a:spcAft>
              <a:buClr>
                <a:schemeClr val="dk1"/>
              </a:buClr>
              <a:buSzPts val="1998"/>
              <a:buNone/>
            </a:pPr>
            <a:r>
              <a:rPr lang="en-GB" sz="2220"/>
              <a:t>+ transversal special interest group on book</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33"/>
          <p:cNvSpPr txBox="1">
            <a:spLocks noGrp="1"/>
          </p:cNvSpPr>
          <p:nvPr>
            <p:ph type="title"/>
          </p:nvPr>
        </p:nvSpPr>
        <p:spPr>
          <a:xfrm>
            <a:off x="1356123" y="630382"/>
            <a:ext cx="6430565" cy="967840"/>
          </a:xfrm>
          <a:prstGeom prst="rect">
            <a:avLst/>
          </a:prstGeom>
          <a:solidFill>
            <a:srgbClr val="262626">
              <a:alpha val="69411"/>
            </a:srgb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GB"/>
              <a:t>Tasks of WG3</a:t>
            </a:r>
            <a:endParaRPr/>
          </a:p>
        </p:txBody>
      </p:sp>
      <p:sp>
        <p:nvSpPr>
          <p:cNvPr id="1053" name="Google Shape;1053;p133"/>
          <p:cNvSpPr txBox="1">
            <a:spLocks noGrp="1"/>
          </p:cNvSpPr>
          <p:nvPr>
            <p:ph type="body" idx="1"/>
          </p:nvPr>
        </p:nvSpPr>
        <p:spPr>
          <a:xfrm>
            <a:off x="1454728" y="2133601"/>
            <a:ext cx="6331961" cy="3992563"/>
          </a:xfrm>
          <a:prstGeom prst="rect">
            <a:avLst/>
          </a:prstGeom>
          <a:noFill/>
          <a:ln>
            <a:noFill/>
          </a:ln>
        </p:spPr>
        <p:txBody>
          <a:bodyPr spcFirstLastPara="1" wrap="square" lIns="91425" tIns="45700" rIns="91425" bIns="45700" anchor="t" anchorCtr="0">
            <a:noAutofit/>
          </a:bodyPr>
          <a:lstStyle/>
          <a:p>
            <a:pPr marL="454025" lvl="0" indent="-454025" algn="l" rtl="0">
              <a:lnSpc>
                <a:spcPct val="90000"/>
              </a:lnSpc>
              <a:spcBef>
                <a:spcPts val="0"/>
              </a:spcBef>
              <a:spcAft>
                <a:spcPts val="0"/>
              </a:spcAft>
              <a:buClr>
                <a:schemeClr val="dk1"/>
              </a:buClr>
              <a:buSzPts val="2160"/>
              <a:buChar char="↗"/>
            </a:pPr>
            <a:r>
              <a:rPr lang="en-GB"/>
              <a:t>Our </a:t>
            </a:r>
            <a:r>
              <a:rPr lang="en-GB" b="1"/>
              <a:t>tasks</a:t>
            </a:r>
            <a:r>
              <a:rPr lang="en-GB"/>
              <a:t> in the action are</a:t>
            </a:r>
            <a:endParaRPr/>
          </a:p>
          <a:p>
            <a:pPr marL="914400" lvl="1" indent="-457200" algn="l" rtl="0">
              <a:lnSpc>
                <a:spcPct val="90000"/>
              </a:lnSpc>
              <a:spcBef>
                <a:spcPts val="600"/>
              </a:spcBef>
              <a:spcAft>
                <a:spcPts val="0"/>
              </a:spcAft>
              <a:buClr>
                <a:schemeClr val="dk1"/>
              </a:buClr>
              <a:buSzPts val="1980"/>
              <a:buChar char="↗"/>
            </a:pPr>
            <a:r>
              <a:rPr lang="en-GB"/>
              <a:t>1: To compare publication patterns across countries and disciplines</a:t>
            </a:r>
            <a:endParaRPr/>
          </a:p>
          <a:p>
            <a:pPr marL="914400" lvl="1" indent="-457200" algn="l" rtl="0">
              <a:lnSpc>
                <a:spcPct val="90000"/>
              </a:lnSpc>
              <a:spcBef>
                <a:spcPts val="600"/>
              </a:spcBef>
              <a:spcAft>
                <a:spcPts val="0"/>
              </a:spcAft>
              <a:buClr>
                <a:schemeClr val="dk1"/>
              </a:buClr>
              <a:buSzPts val="1980"/>
              <a:buChar char="↗"/>
            </a:pPr>
            <a:r>
              <a:rPr lang="en-GB"/>
              <a:t>2: Analyse characteristics of dissemination channels</a:t>
            </a:r>
            <a:endParaRPr/>
          </a:p>
          <a:p>
            <a:pPr marL="914400" lvl="1" indent="-457200" algn="l" rtl="0">
              <a:lnSpc>
                <a:spcPct val="90000"/>
              </a:lnSpc>
              <a:spcBef>
                <a:spcPts val="600"/>
              </a:spcBef>
              <a:spcAft>
                <a:spcPts val="0"/>
              </a:spcAft>
              <a:buClr>
                <a:schemeClr val="dk1"/>
              </a:buClr>
              <a:buSzPts val="1980"/>
              <a:buChar char="↗"/>
            </a:pPr>
            <a:r>
              <a:rPr lang="en-GB"/>
              <a:t>3: Develop rules and procedures for databases</a:t>
            </a:r>
            <a:endParaRPr/>
          </a:p>
          <a:p>
            <a:pPr marL="914400" lvl="1" indent="-457200" algn="l" rtl="0">
              <a:lnSpc>
                <a:spcPct val="90000"/>
              </a:lnSpc>
              <a:spcBef>
                <a:spcPts val="600"/>
              </a:spcBef>
              <a:spcAft>
                <a:spcPts val="0"/>
              </a:spcAft>
              <a:buClr>
                <a:schemeClr val="dk1"/>
              </a:buClr>
              <a:buSzPts val="1980"/>
              <a:buChar char="↗"/>
            </a:pPr>
            <a:r>
              <a:rPr lang="en-GB"/>
              <a:t>4: Design a roadmap for a European SSH research information system</a:t>
            </a:r>
            <a:endParaRPr/>
          </a:p>
          <a:p>
            <a:pPr marL="914400" lvl="1" indent="-457200" algn="l" rtl="0">
              <a:lnSpc>
                <a:spcPct val="90000"/>
              </a:lnSpc>
              <a:spcBef>
                <a:spcPts val="600"/>
              </a:spcBef>
              <a:spcAft>
                <a:spcPts val="0"/>
              </a:spcAft>
              <a:buClr>
                <a:schemeClr val="dk1"/>
              </a:buClr>
              <a:buSzPts val="1980"/>
              <a:buChar char="↗"/>
            </a:pPr>
            <a:r>
              <a:rPr lang="en-GB"/>
              <a:t>5: Develop alternative metrics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34"/>
          <p:cNvSpPr txBox="1">
            <a:spLocks noGrp="1"/>
          </p:cNvSpPr>
          <p:nvPr>
            <p:ph type="title"/>
          </p:nvPr>
        </p:nvSpPr>
        <p:spPr>
          <a:xfrm>
            <a:off x="213126" y="630375"/>
            <a:ext cx="8511600" cy="96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a:t>Update on deliverables of WG3 (1)</a:t>
            </a:r>
            <a:endParaRPr/>
          </a:p>
        </p:txBody>
      </p:sp>
      <p:sp>
        <p:nvSpPr>
          <p:cNvPr id="1059" name="Google Shape;1059;p134"/>
          <p:cNvSpPr txBox="1">
            <a:spLocks noGrp="1"/>
          </p:cNvSpPr>
          <p:nvPr>
            <p:ph type="body" idx="1"/>
          </p:nvPr>
        </p:nvSpPr>
        <p:spPr>
          <a:xfrm>
            <a:off x="405526" y="2006825"/>
            <a:ext cx="8511600" cy="438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Studies of publication patterns presented and published</a:t>
            </a:r>
            <a:endParaRPr/>
          </a:p>
          <a:p>
            <a:pPr marL="685800" lvl="1" indent="-228600" algn="l" rtl="0">
              <a:lnSpc>
                <a:spcPct val="90000"/>
              </a:lnSpc>
              <a:spcBef>
                <a:spcPts val="500"/>
              </a:spcBef>
              <a:spcAft>
                <a:spcPts val="0"/>
              </a:spcAft>
              <a:buClr>
                <a:schemeClr val="dk1"/>
              </a:buClr>
              <a:buSzPts val="2400"/>
              <a:buChar char="↗"/>
            </a:pPr>
            <a:r>
              <a:rPr lang="en-GB"/>
              <a:t>Tim Engels et al (2018). Are book publications disappearing from scholarly communication? </a:t>
            </a:r>
            <a:r>
              <a:rPr lang="en-GB" i="1"/>
              <a:t>Aslib Journal of Information Management</a:t>
            </a:r>
            <a:r>
              <a:rPr lang="en-GB"/>
              <a:t>, </a:t>
            </a:r>
            <a:r>
              <a:rPr lang="en-GB" u="sng">
                <a:solidFill>
                  <a:schemeClr val="hlink"/>
                </a:solidFill>
                <a:hlinkClick r:id="rId3"/>
              </a:rPr>
              <a:t>https://doi.org/10.1108/AJIM-05-2018-0127</a:t>
            </a:r>
            <a:endParaRPr/>
          </a:p>
          <a:p>
            <a:pPr marL="685800" lvl="1" indent="-228600" algn="l" rtl="0">
              <a:lnSpc>
                <a:spcPct val="90000"/>
              </a:lnSpc>
              <a:spcBef>
                <a:spcPts val="500"/>
              </a:spcBef>
              <a:spcAft>
                <a:spcPts val="0"/>
              </a:spcAft>
              <a:buClr>
                <a:schemeClr val="dk1"/>
              </a:buClr>
              <a:buSzPts val="2400"/>
              <a:buChar char="↗"/>
            </a:pPr>
            <a:r>
              <a:rPr lang="en-GB"/>
              <a:t>Elea Gimenez-Toledo et al (2019). Taking scholarly books into account, part II: A comparison of 19 European countries in evaluation and funding.</a:t>
            </a:r>
            <a:r>
              <a:rPr lang="en-GB" i="1"/>
              <a:t> Scientometrics</a:t>
            </a:r>
            <a:r>
              <a:rPr lang="en-GB"/>
              <a:t>, </a:t>
            </a:r>
            <a:r>
              <a:rPr lang="en-GB" u="sng">
                <a:solidFill>
                  <a:schemeClr val="hlink"/>
                </a:solidFill>
                <a:hlinkClick r:id="rId4"/>
              </a:rPr>
              <a:t>https://doi.org/10.1007/s11192-018-2956-7</a:t>
            </a:r>
            <a:endParaRPr u="sng"/>
          </a:p>
          <a:p>
            <a:pPr marL="685800" lvl="1" indent="-228600" algn="l" rtl="0">
              <a:lnSpc>
                <a:spcPct val="90000"/>
              </a:lnSpc>
              <a:spcBef>
                <a:spcPts val="500"/>
              </a:spcBef>
              <a:spcAft>
                <a:spcPts val="0"/>
              </a:spcAft>
              <a:buClr>
                <a:schemeClr val="dk1"/>
              </a:buClr>
              <a:buSzPts val="2400"/>
              <a:buChar char="↗"/>
            </a:pPr>
            <a:r>
              <a:rPr lang="en-GB"/>
              <a:t>Janne Pölönen et al (2018). Taking national language publications into account.</a:t>
            </a:r>
            <a:r>
              <a:rPr lang="en-GB" i="1"/>
              <a:t> STI 2018 Conference Proceedings, </a:t>
            </a:r>
            <a:r>
              <a:rPr lang="en-GB" u="sng">
                <a:solidFill>
                  <a:schemeClr val="hlink"/>
                </a:solidFill>
                <a:hlinkClick r:id="rId5"/>
              </a:rPr>
              <a:t>http://hdl.handle.net/1887/65223</a:t>
            </a:r>
            <a:r>
              <a:rPr lang="en-GB"/>
              <a:t>  </a:t>
            </a:r>
            <a:r>
              <a:rPr lang="en-GB" i="1"/>
              <a:t> </a:t>
            </a:r>
            <a:endParaRPr/>
          </a:p>
          <a:p>
            <a:pPr marL="685800" lvl="1" indent="-76200" algn="l" rtl="0">
              <a:lnSpc>
                <a:spcPct val="90000"/>
              </a:lnSpc>
              <a:spcBef>
                <a:spcPts val="500"/>
              </a:spcBef>
              <a:spcAft>
                <a:spcPts val="0"/>
              </a:spcAft>
              <a:buClr>
                <a:schemeClr val="dk1"/>
              </a:buClr>
              <a:buSzPts val="2400"/>
              <a:buNone/>
            </a:pPr>
            <a:endParaRPr i="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35"/>
          <p:cNvSpPr txBox="1">
            <a:spLocks noGrp="1"/>
          </p:cNvSpPr>
          <p:nvPr>
            <p:ph type="title"/>
          </p:nvPr>
        </p:nvSpPr>
        <p:spPr>
          <a:xfrm>
            <a:off x="1017025" y="630375"/>
            <a:ext cx="7523100" cy="96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a:t>Update on deliverables of WG3 (2)</a:t>
            </a:r>
            <a:endParaRPr/>
          </a:p>
        </p:txBody>
      </p:sp>
      <p:sp>
        <p:nvSpPr>
          <p:cNvPr id="1065" name="Google Shape;1065;p135"/>
          <p:cNvSpPr txBox="1">
            <a:spLocks noGrp="1"/>
          </p:cNvSpPr>
          <p:nvPr>
            <p:ph type="body" idx="1"/>
          </p:nvPr>
        </p:nvSpPr>
        <p:spPr>
          <a:xfrm>
            <a:off x="426043" y="1924340"/>
            <a:ext cx="8397300" cy="4380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GB"/>
              <a:t>Studies of publication patterns presented and published</a:t>
            </a:r>
            <a:endParaRPr i="1"/>
          </a:p>
          <a:p>
            <a:pPr marL="228600" lvl="0" indent="-228600" algn="l" rtl="0">
              <a:lnSpc>
                <a:spcPct val="80000"/>
              </a:lnSpc>
              <a:spcBef>
                <a:spcPts val="1000"/>
              </a:spcBef>
              <a:spcAft>
                <a:spcPts val="0"/>
              </a:spcAft>
              <a:buClr>
                <a:schemeClr val="dk1"/>
              </a:buClr>
              <a:buSzPts val="2800"/>
              <a:buChar char="↗"/>
            </a:pPr>
            <a:r>
              <a:rPr lang="en-GB"/>
              <a:t>Data collection regarding SSH journal article publication patterns in seven Europe countries (Czech Republic, Denmark, Finland, Flanders, Poland, Norway, Slovenia) and Québec completed (except for Québec), and five ideas for papers launched, one of which is already well underway</a:t>
            </a:r>
            <a:endParaRPr/>
          </a:p>
          <a:p>
            <a:pPr marL="228600" lvl="0" indent="-228600" algn="l" rtl="0">
              <a:lnSpc>
                <a:spcPct val="80000"/>
              </a:lnSpc>
              <a:spcBef>
                <a:spcPts val="1000"/>
              </a:spcBef>
              <a:spcAft>
                <a:spcPts val="0"/>
              </a:spcAft>
              <a:buClr>
                <a:schemeClr val="dk1"/>
              </a:buClr>
              <a:buSzPts val="2800"/>
              <a:buChar char="↗"/>
            </a:pPr>
            <a:r>
              <a:rPr lang="en-GB"/>
              <a:t>More focused data collection to explore Web of Science coverage by Michal Petr in the frame of his STSM</a:t>
            </a:r>
            <a:endParaRPr/>
          </a:p>
          <a:p>
            <a:pPr marL="228600" lvl="0" indent="-228600" algn="l" rtl="0">
              <a:lnSpc>
                <a:spcPct val="80000"/>
              </a:lnSpc>
              <a:spcBef>
                <a:spcPts val="1000"/>
              </a:spcBef>
              <a:spcAft>
                <a:spcPts val="0"/>
              </a:spcAft>
              <a:buClr>
                <a:schemeClr val="dk1"/>
              </a:buClr>
              <a:buSzPts val="2800"/>
              <a:buChar char="↗"/>
            </a:pPr>
            <a:r>
              <a:rPr lang="en-GB"/>
              <a:t>Qualitative analysis of four core Central European SSH journals in the frame of STSM by Ondrej Daniel</a:t>
            </a:r>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5"/>
          <p:cNvSpPr txBox="1">
            <a:spLocks noGrp="1"/>
          </p:cNvSpPr>
          <p:nvPr>
            <p:ph type="title"/>
          </p:nvPr>
        </p:nvSpPr>
        <p:spPr>
          <a:xfrm>
            <a:off x="284163" y="630382"/>
            <a:ext cx="8574000" cy="967800"/>
          </a:xfrm>
          <a:prstGeom prst="rect">
            <a:avLst/>
          </a:prstGeom>
          <a:solidFill>
            <a:srgbClr val="262626">
              <a:alpha val="69800"/>
            </a:srgbClr>
          </a:solid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200"/>
              <a:buFont typeface="Corbel"/>
              <a:buNone/>
            </a:pPr>
            <a:r>
              <a:rPr lang="en-GB"/>
              <a:t>Reimbursement procedure</a:t>
            </a:r>
            <a:endParaRPr/>
          </a:p>
        </p:txBody>
      </p:sp>
      <p:sp>
        <p:nvSpPr>
          <p:cNvPr id="535" name="Google Shape;535;p55"/>
          <p:cNvSpPr txBox="1"/>
          <p:nvPr/>
        </p:nvSpPr>
        <p:spPr>
          <a:xfrm>
            <a:off x="284050" y="2156600"/>
            <a:ext cx="8574000" cy="4155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GB" sz="2400">
                <a:latin typeface="Corbel"/>
                <a:ea typeface="Corbel"/>
                <a:cs typeface="Corbel"/>
                <a:sym typeface="Corbel"/>
              </a:rPr>
              <a:t>Local transport expenses</a:t>
            </a:r>
            <a:br>
              <a:rPr lang="en-GB" sz="2400">
                <a:latin typeface="Corbel"/>
                <a:ea typeface="Corbel"/>
                <a:cs typeface="Corbel"/>
                <a:sym typeface="Corbel"/>
              </a:rPr>
            </a:br>
            <a:r>
              <a:rPr lang="en-GB" sz="2400">
                <a:latin typeface="Corbel"/>
                <a:ea typeface="Corbel"/>
                <a:cs typeface="Corbel"/>
                <a:sym typeface="Corbel"/>
              </a:rPr>
              <a:t>within the boundaries of one country</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a:p>
            <a:pPr marL="457200" lvl="0" indent="-381000" algn="l" rtl="0">
              <a:spcBef>
                <a:spcPts val="0"/>
              </a:spcBef>
              <a:spcAft>
                <a:spcPts val="0"/>
              </a:spcAft>
              <a:buSzPts val="2400"/>
              <a:buFont typeface="Corbel"/>
              <a:buChar char="●"/>
            </a:pPr>
            <a:r>
              <a:rPr lang="en-GB" sz="2400">
                <a:latin typeface="Corbel"/>
                <a:ea typeface="Corbel"/>
                <a:cs typeface="Corbel"/>
                <a:sym typeface="Corbel"/>
              </a:rPr>
              <a:t>Local transport expenses - up to 25 EUR - no receipts</a:t>
            </a:r>
            <a:endParaRPr sz="2400">
              <a:latin typeface="Corbel"/>
              <a:ea typeface="Corbel"/>
              <a:cs typeface="Corbel"/>
              <a:sym typeface="Corbel"/>
            </a:endParaRPr>
          </a:p>
          <a:p>
            <a:pPr marL="457200" lvl="0" indent="0" algn="l" rtl="0">
              <a:spcBef>
                <a:spcPts val="0"/>
              </a:spcBef>
              <a:spcAft>
                <a:spcPts val="0"/>
              </a:spcAft>
              <a:buNone/>
            </a:pPr>
            <a:endParaRPr sz="2400">
              <a:solidFill>
                <a:schemeClr val="dk1"/>
              </a:solidFill>
              <a:latin typeface="Corbel"/>
              <a:ea typeface="Corbel"/>
              <a:cs typeface="Corbel"/>
              <a:sym typeface="Corbel"/>
            </a:endParaRPr>
          </a:p>
          <a:p>
            <a:pPr marL="457200" lvl="0" indent="-381000" algn="l" rtl="0">
              <a:spcBef>
                <a:spcPts val="0"/>
              </a:spcBef>
              <a:spcAft>
                <a:spcPts val="0"/>
              </a:spcAft>
              <a:buClr>
                <a:schemeClr val="dk1"/>
              </a:buClr>
              <a:buSzPts val="2400"/>
              <a:buFont typeface="Corbel"/>
              <a:buChar char="●"/>
            </a:pPr>
            <a:r>
              <a:rPr lang="en-GB" sz="2400">
                <a:solidFill>
                  <a:schemeClr val="dk1"/>
                </a:solidFill>
                <a:latin typeface="Corbel"/>
                <a:ea typeface="Corbel"/>
                <a:cs typeface="Corbel"/>
                <a:sym typeface="Corbel"/>
              </a:rPr>
              <a:t>Local transport expenses - more than 25 EUR - all receipts</a:t>
            </a:r>
            <a:endParaRPr sz="2400">
              <a:latin typeface="Corbel"/>
              <a:ea typeface="Corbel"/>
              <a:cs typeface="Corbel"/>
              <a:sym typeface="Corbel"/>
            </a:endParaRPr>
          </a:p>
          <a:p>
            <a:pPr marL="457200" lvl="0" indent="0" algn="l" rtl="0">
              <a:spcBef>
                <a:spcPts val="0"/>
              </a:spcBef>
              <a:spcAft>
                <a:spcPts val="0"/>
              </a:spcAft>
              <a:buNone/>
            </a:pPr>
            <a:endParaRPr sz="2400">
              <a:latin typeface="Corbel"/>
              <a:ea typeface="Corbel"/>
              <a:cs typeface="Corbel"/>
              <a:sym typeface="Corbe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36"/>
          <p:cNvSpPr txBox="1">
            <a:spLocks noGrp="1"/>
          </p:cNvSpPr>
          <p:nvPr>
            <p:ph type="title"/>
          </p:nvPr>
        </p:nvSpPr>
        <p:spPr>
          <a:xfrm>
            <a:off x="213126" y="630375"/>
            <a:ext cx="8596500" cy="96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Planned deliverables and activities (1)</a:t>
            </a:r>
            <a:endParaRPr/>
          </a:p>
        </p:txBody>
      </p:sp>
      <p:sp>
        <p:nvSpPr>
          <p:cNvPr id="1071" name="Google Shape;1071;p136"/>
          <p:cNvSpPr txBox="1">
            <a:spLocks noGrp="1"/>
          </p:cNvSpPr>
          <p:nvPr>
            <p:ph type="body" idx="1"/>
          </p:nvPr>
        </p:nvSpPr>
        <p:spPr>
          <a:xfrm>
            <a:off x="600250" y="2075525"/>
            <a:ext cx="8071800" cy="438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Further studies of publication patterns, among other things focusing on language use, gender, journal selection and open access</a:t>
            </a:r>
            <a:endParaRPr i="1"/>
          </a:p>
          <a:p>
            <a:pPr marL="228600" lvl="0" indent="-228600" algn="l" rtl="0">
              <a:lnSpc>
                <a:spcPct val="90000"/>
              </a:lnSpc>
              <a:spcBef>
                <a:spcPts val="1000"/>
              </a:spcBef>
              <a:spcAft>
                <a:spcPts val="0"/>
              </a:spcAft>
              <a:buClr>
                <a:schemeClr val="dk1"/>
              </a:buClr>
              <a:buSzPts val="2800"/>
              <a:buChar char="↗"/>
            </a:pPr>
            <a:r>
              <a:rPr lang="en-GB"/>
              <a:t>Recommendations for the construction and maintenance of publication channel lists to be submitted to the JDIS (Journal of Data and Information Science) special issue Differentiating Assessments ➔ extended abstract needed by March 30, submission by June 1st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37"/>
          <p:cNvSpPr txBox="1">
            <a:spLocks noGrp="1"/>
          </p:cNvSpPr>
          <p:nvPr>
            <p:ph type="title"/>
          </p:nvPr>
        </p:nvSpPr>
        <p:spPr>
          <a:xfrm>
            <a:off x="742151" y="602875"/>
            <a:ext cx="7776600" cy="96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Update on deliverables of WG3 (3)</a:t>
            </a:r>
            <a:endParaRPr/>
          </a:p>
        </p:txBody>
      </p:sp>
      <p:sp>
        <p:nvSpPr>
          <p:cNvPr id="1078" name="Google Shape;1078;p137"/>
          <p:cNvSpPr txBox="1">
            <a:spLocks noGrp="1"/>
          </p:cNvSpPr>
          <p:nvPr>
            <p:ph type="body" idx="1"/>
          </p:nvPr>
        </p:nvSpPr>
        <p:spPr>
          <a:xfrm>
            <a:off x="274875" y="1901800"/>
            <a:ext cx="8576100" cy="4766100"/>
          </a:xfrm>
          <a:prstGeom prst="rect">
            <a:avLst/>
          </a:prstGeom>
          <a:noFill/>
          <a:ln>
            <a:noFill/>
          </a:ln>
        </p:spPr>
        <p:txBody>
          <a:bodyPr spcFirstLastPara="1" wrap="square" lIns="91425" tIns="45700" rIns="91425" bIns="45700" anchor="t" anchorCtr="0">
            <a:noAutofit/>
          </a:bodyPr>
          <a:lstStyle/>
          <a:p>
            <a:pPr marL="228600" lvl="0" indent="-178435" algn="l" rtl="0">
              <a:lnSpc>
                <a:spcPct val="80000"/>
              </a:lnSpc>
              <a:spcBef>
                <a:spcPts val="0"/>
              </a:spcBef>
              <a:spcAft>
                <a:spcPts val="0"/>
              </a:spcAft>
              <a:buClr>
                <a:schemeClr val="dk1"/>
              </a:buClr>
              <a:buSzPts val="1800"/>
              <a:buChar char="↗"/>
            </a:pPr>
            <a:r>
              <a:rPr lang="en-GB" sz="1800"/>
              <a:t>Overview of existing databases for SSH outputs </a:t>
            </a:r>
            <a:endParaRPr sz="1800"/>
          </a:p>
          <a:p>
            <a:pPr marL="685800" lvl="1" indent="-201930" algn="l" rtl="0">
              <a:lnSpc>
                <a:spcPct val="80000"/>
              </a:lnSpc>
              <a:spcBef>
                <a:spcPts val="500"/>
              </a:spcBef>
              <a:spcAft>
                <a:spcPts val="0"/>
              </a:spcAft>
              <a:buClr>
                <a:schemeClr val="dk1"/>
              </a:buClr>
              <a:buSzPts val="1800"/>
              <a:buChar char="↗"/>
            </a:pPr>
            <a:r>
              <a:rPr lang="en-GB" sz="1800"/>
              <a:t>Following up on the 2017 report, paper published by Sīle, L., et. al. (2018). Comprehensiveness of national bibliographic databases for social sciences and humanities: Findings from a European Survey</a:t>
            </a:r>
            <a:r>
              <a:rPr lang="en-GB" sz="1800" i="1"/>
              <a:t>. Research Evaluation, </a:t>
            </a:r>
            <a:r>
              <a:rPr lang="en-GB" sz="1800" u="sng">
                <a:solidFill>
                  <a:schemeClr val="hlink"/>
                </a:solidFill>
                <a:hlinkClick r:id="rId3"/>
              </a:rPr>
              <a:t>https://doi.org/10.1093/RESEVAL/RVY016</a:t>
            </a:r>
            <a:endParaRPr sz="1800" u="sng"/>
          </a:p>
          <a:p>
            <a:pPr marL="685800" lvl="1" indent="-201930" algn="l" rtl="0">
              <a:lnSpc>
                <a:spcPct val="80000"/>
              </a:lnSpc>
              <a:spcBef>
                <a:spcPts val="500"/>
              </a:spcBef>
              <a:spcAft>
                <a:spcPts val="0"/>
              </a:spcAft>
              <a:buClr>
                <a:schemeClr val="dk1"/>
              </a:buClr>
              <a:buSzPts val="1800"/>
              <a:buChar char="↗"/>
            </a:pPr>
            <a:r>
              <a:rPr lang="en-GB" sz="1800"/>
              <a:t>Additional (i.e. outside the regular COST-series) workshop ‘Working with national bibliographic databases for research output’ took place in Antwerp 10-11 September 2018, programme and presentations available </a:t>
            </a:r>
            <a:r>
              <a:rPr lang="en-GB" sz="1800" u="sng">
                <a:solidFill>
                  <a:schemeClr val="hlink"/>
                </a:solidFill>
                <a:hlinkClick r:id="rId4"/>
              </a:rPr>
              <a:t>https://www.uantwerpen.be/nl/centra/ecoom/programme/</a:t>
            </a:r>
            <a:endParaRPr sz="1800">
              <a:solidFill>
                <a:schemeClr val="lt1"/>
              </a:solidFill>
            </a:endParaRPr>
          </a:p>
          <a:p>
            <a:pPr marL="685800" lvl="1" indent="-201930" algn="l" rtl="0">
              <a:lnSpc>
                <a:spcPct val="80000"/>
              </a:lnSpc>
              <a:spcBef>
                <a:spcPts val="500"/>
              </a:spcBef>
              <a:spcAft>
                <a:spcPts val="0"/>
              </a:spcAft>
              <a:buClr>
                <a:schemeClr val="dk1"/>
              </a:buClr>
              <a:buSzPts val="1800"/>
              <a:buChar char="↗"/>
            </a:pPr>
            <a:r>
              <a:rPr lang="en-GB" sz="1800"/>
              <a:t>Website on national bibliographic databases launched </a:t>
            </a:r>
            <a:r>
              <a:rPr lang="en-GB" sz="1800" u="sng">
                <a:solidFill>
                  <a:schemeClr val="hlink"/>
                </a:solidFill>
                <a:latin typeface="Gill Sans"/>
                <a:ea typeface="Gill Sans"/>
                <a:cs typeface="Gill Sans"/>
                <a:sym typeface="Gill Sans"/>
                <a:hlinkClick r:id="rId5"/>
              </a:rPr>
              <a:t>https://ecoom.uantwerpen.be/sshdatabases</a:t>
            </a:r>
            <a:endParaRPr sz="1800">
              <a:solidFill>
                <a:schemeClr val="lt1"/>
              </a:solidFill>
              <a:latin typeface="Gill Sans"/>
              <a:ea typeface="Gill Sans"/>
              <a:cs typeface="Gill Sans"/>
              <a:sym typeface="Gill Sans"/>
            </a:endParaRPr>
          </a:p>
          <a:p>
            <a:pPr marL="685800" lvl="1" indent="-225425" algn="l" rtl="0">
              <a:lnSpc>
                <a:spcPct val="80000"/>
              </a:lnSpc>
              <a:spcBef>
                <a:spcPts val="500"/>
              </a:spcBef>
              <a:spcAft>
                <a:spcPts val="0"/>
              </a:spcAft>
              <a:buClr>
                <a:schemeClr val="dk1"/>
              </a:buClr>
              <a:buSzPts val="1800"/>
              <a:buChar char="↗"/>
            </a:pPr>
            <a:r>
              <a:rPr lang="en-GB" sz="1800">
                <a:latin typeface="Gill Sans"/>
                <a:ea typeface="Gill Sans"/>
                <a:cs typeface="Gill Sans"/>
                <a:sym typeface="Gill Sans"/>
              </a:rPr>
              <a:t>Discussion of this event and website appeared mid November on the LSE impact of social sciences blog: </a:t>
            </a:r>
            <a:r>
              <a:rPr lang="en-GB" sz="1800" u="sng">
                <a:solidFill>
                  <a:schemeClr val="hlink"/>
                </a:solidFill>
                <a:hlinkClick r:id="rId6"/>
              </a:rPr>
              <a:t>https://blogs.lse.ac.uk/impactofsocialsciences/2018/11/13/towards-more-consistent-transparent-and-multi-purpose-national-bibliographic-databases-for-research-output</a:t>
            </a:r>
            <a:endParaRPr sz="1800">
              <a:solidFill>
                <a:schemeClr val="dk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38"/>
          <p:cNvSpPr txBox="1">
            <a:spLocks noGrp="1"/>
          </p:cNvSpPr>
          <p:nvPr>
            <p:ph type="title"/>
          </p:nvPr>
        </p:nvSpPr>
        <p:spPr>
          <a:xfrm>
            <a:off x="213126" y="630375"/>
            <a:ext cx="8665200" cy="96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a:t>Planned deliverables and activities (2)</a:t>
            </a:r>
            <a:endParaRPr/>
          </a:p>
        </p:txBody>
      </p:sp>
      <p:sp>
        <p:nvSpPr>
          <p:cNvPr id="1084" name="Google Shape;1084;p138"/>
          <p:cNvSpPr txBox="1">
            <a:spLocks noGrp="1"/>
          </p:cNvSpPr>
          <p:nvPr>
            <p:ph type="body" idx="1"/>
          </p:nvPr>
        </p:nvSpPr>
        <p:spPr>
          <a:xfrm>
            <a:off x="1356123" y="2133601"/>
            <a:ext cx="6430565" cy="39925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Valencia meeting : presentation and publication of good practices manual for national bibliographic databases – discussion started here in Podgorica</a:t>
            </a:r>
            <a:endParaRPr/>
          </a:p>
          <a:p>
            <a:pPr marL="228600" lvl="0" indent="-228600" algn="l" rtl="0">
              <a:lnSpc>
                <a:spcPct val="90000"/>
              </a:lnSpc>
              <a:spcBef>
                <a:spcPts val="1000"/>
              </a:spcBef>
              <a:spcAft>
                <a:spcPts val="0"/>
              </a:spcAft>
              <a:buClr>
                <a:schemeClr val="dk1"/>
              </a:buClr>
              <a:buSzPts val="2800"/>
              <a:buChar char="↗"/>
            </a:pPr>
            <a:r>
              <a:rPr lang="en-GB"/>
              <a:t>Organisation of training school ‘Databases and uses of data for understanding SSH research’, planned for October 21-25th in Poznan, Poland</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39"/>
          <p:cNvSpPr txBox="1">
            <a:spLocks noGrp="1"/>
          </p:cNvSpPr>
          <p:nvPr>
            <p:ph type="title"/>
          </p:nvPr>
        </p:nvSpPr>
        <p:spPr>
          <a:xfrm>
            <a:off x="439801" y="644100"/>
            <a:ext cx="8334000" cy="96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a:t>Update on deliverables of WG3 (4)</a:t>
            </a:r>
            <a:endParaRPr/>
          </a:p>
        </p:txBody>
      </p:sp>
      <p:sp>
        <p:nvSpPr>
          <p:cNvPr id="1090" name="Google Shape;1090;p139"/>
          <p:cNvSpPr txBox="1">
            <a:spLocks noGrp="1"/>
          </p:cNvSpPr>
          <p:nvPr>
            <p:ph type="body" idx="1"/>
          </p:nvPr>
        </p:nvSpPr>
        <p:spPr>
          <a:xfrm>
            <a:off x="263850" y="2066525"/>
            <a:ext cx="8685900" cy="4362000"/>
          </a:xfrm>
          <a:prstGeom prst="rect">
            <a:avLst/>
          </a:prstGeom>
          <a:noFill/>
          <a:ln>
            <a:noFill/>
          </a:ln>
        </p:spPr>
        <p:txBody>
          <a:bodyPr spcFirstLastPara="1" wrap="square" lIns="91425" tIns="45700" rIns="91425" bIns="45700" anchor="t" anchorCtr="0">
            <a:noAutofit/>
          </a:bodyPr>
          <a:lstStyle/>
          <a:p>
            <a:pPr marL="228600" lvl="0" indent="-178435" algn="l" rtl="0">
              <a:lnSpc>
                <a:spcPct val="70000"/>
              </a:lnSpc>
              <a:spcBef>
                <a:spcPts val="0"/>
              </a:spcBef>
              <a:spcAft>
                <a:spcPts val="0"/>
              </a:spcAft>
              <a:buClr>
                <a:schemeClr val="dk1"/>
              </a:buClr>
              <a:buSzPts val="1800"/>
              <a:buChar char="↗"/>
            </a:pPr>
            <a:r>
              <a:rPr lang="en-GB" sz="1800"/>
              <a:t>ENRESSH-VIRTA proof of concept of a European database for SSH outputs</a:t>
            </a:r>
            <a:endParaRPr sz="1800"/>
          </a:p>
          <a:p>
            <a:pPr marL="685800" lvl="1" indent="-201930" algn="l" rtl="0">
              <a:lnSpc>
                <a:spcPct val="70000"/>
              </a:lnSpc>
              <a:spcBef>
                <a:spcPts val="500"/>
              </a:spcBef>
              <a:spcAft>
                <a:spcPts val="0"/>
              </a:spcAft>
              <a:buClr>
                <a:schemeClr val="dk1"/>
              </a:buClr>
              <a:buSzPts val="1800"/>
              <a:buChar char="↗"/>
            </a:pPr>
            <a:r>
              <a:rPr lang="en-GB" sz="1800"/>
              <a:t>Report published by Hanna-Mari Puuska et al (2018), Proof of concept of a European database for social sciences and humanities outputs: description of the VIRTA-ENRESSH pilot. Helsinki, CSC &amp; ECOOM, </a:t>
            </a:r>
            <a:r>
              <a:rPr lang="en-GB" sz="1800" u="sng">
                <a:solidFill>
                  <a:schemeClr val="hlink"/>
                </a:solidFill>
                <a:hlinkClick r:id="rId3"/>
              </a:rPr>
              <a:t>https://doi.org/doi:10.6084/M9.FIGSHARE.5993506</a:t>
            </a:r>
            <a:endParaRPr sz="1800"/>
          </a:p>
          <a:p>
            <a:pPr marL="685800" lvl="1" indent="-201930" algn="l" rtl="0">
              <a:lnSpc>
                <a:spcPct val="70000"/>
              </a:lnSpc>
              <a:spcBef>
                <a:spcPts val="500"/>
              </a:spcBef>
              <a:spcAft>
                <a:spcPts val="0"/>
              </a:spcAft>
              <a:buClr>
                <a:schemeClr val="dk1"/>
              </a:buClr>
              <a:buSzPts val="1800"/>
              <a:buChar char="↗"/>
            </a:pPr>
            <a:r>
              <a:rPr lang="en-GB" sz="1800"/>
              <a:t>Results presented by Hanna-Mari at EuroCRIS 2018 last June</a:t>
            </a:r>
            <a:endParaRPr sz="1800"/>
          </a:p>
          <a:p>
            <a:pPr marL="685800" lvl="1" indent="-201930" algn="l" rtl="0">
              <a:lnSpc>
                <a:spcPct val="70000"/>
              </a:lnSpc>
              <a:spcBef>
                <a:spcPts val="500"/>
              </a:spcBef>
              <a:spcAft>
                <a:spcPts val="0"/>
              </a:spcAft>
              <a:buClr>
                <a:schemeClr val="dk1"/>
              </a:buClr>
              <a:buSzPts val="1800"/>
              <a:buChar char="↗"/>
            </a:pPr>
            <a:r>
              <a:rPr lang="en-GB" sz="1800"/>
              <a:t>STSM by Dragan Ivanovic to bring international metadata standards, CERIF in particular, to the ENRESSH-VIRTA pilot, and make it comply with OpenAIRE guidelines</a:t>
            </a:r>
            <a:endParaRPr sz="1800"/>
          </a:p>
          <a:p>
            <a:pPr marL="685800" lvl="1" indent="-201930" algn="l" rtl="0">
              <a:lnSpc>
                <a:spcPct val="70000"/>
              </a:lnSpc>
              <a:spcBef>
                <a:spcPts val="500"/>
              </a:spcBef>
              <a:spcAft>
                <a:spcPts val="0"/>
              </a:spcAft>
              <a:buClr>
                <a:schemeClr val="dk1"/>
              </a:buClr>
              <a:buSzPts val="1800"/>
              <a:buChar char="↗"/>
            </a:pPr>
            <a:r>
              <a:rPr lang="en-GB" sz="1800"/>
              <a:t>Integration into Nordic integration project, and support by Nordforsk after presentation during the Nordic meeting on research information 29 May 2018 in Helsinki </a:t>
            </a:r>
            <a:endParaRPr sz="1800"/>
          </a:p>
          <a:p>
            <a:pPr marL="685800" lvl="1" indent="-201930" algn="l" rtl="0">
              <a:lnSpc>
                <a:spcPct val="70000"/>
              </a:lnSpc>
              <a:spcBef>
                <a:spcPts val="500"/>
              </a:spcBef>
              <a:spcAft>
                <a:spcPts val="0"/>
              </a:spcAft>
              <a:buClr>
                <a:schemeClr val="dk1"/>
              </a:buClr>
              <a:buSzPts val="1800"/>
              <a:buChar char="↗"/>
            </a:pPr>
            <a:r>
              <a:rPr lang="en-GB" sz="1800"/>
              <a:t>Further exploration of the ENRESSH register of book publishers during the ENRESSH Ljubljana meeting and ad hoc meeting 12-13 February in Madrid</a:t>
            </a:r>
            <a:endParaRPr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40"/>
          <p:cNvSpPr txBox="1">
            <a:spLocks noGrp="1"/>
          </p:cNvSpPr>
          <p:nvPr>
            <p:ph type="title"/>
          </p:nvPr>
        </p:nvSpPr>
        <p:spPr>
          <a:xfrm>
            <a:off x="213126" y="630375"/>
            <a:ext cx="8610300" cy="96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a:t>Planned deliverables and activities (3)</a:t>
            </a:r>
            <a:endParaRPr/>
          </a:p>
        </p:txBody>
      </p:sp>
      <p:sp>
        <p:nvSpPr>
          <p:cNvPr id="1096" name="Google Shape;1096;p140"/>
          <p:cNvSpPr txBox="1">
            <a:spLocks noGrp="1"/>
          </p:cNvSpPr>
          <p:nvPr>
            <p:ph type="body" idx="1"/>
          </p:nvPr>
        </p:nvSpPr>
        <p:spPr>
          <a:xfrm>
            <a:off x="288625" y="1865750"/>
            <a:ext cx="8534700" cy="46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STSM in Novi Sad in view of use of international metadata standards for ENRESSH-VIRTA</a:t>
            </a:r>
            <a:endParaRPr/>
          </a:p>
          <a:p>
            <a:pPr marL="228600" lvl="0" indent="-228600" algn="l" rtl="0">
              <a:lnSpc>
                <a:spcPct val="90000"/>
              </a:lnSpc>
              <a:spcBef>
                <a:spcPts val="1000"/>
              </a:spcBef>
              <a:spcAft>
                <a:spcPts val="0"/>
              </a:spcAft>
              <a:buClr>
                <a:schemeClr val="dk1"/>
              </a:buClr>
              <a:buSzPts val="2800"/>
              <a:buChar char="↗"/>
            </a:pPr>
            <a:r>
              <a:rPr lang="en-GB"/>
              <a:t>Brief to reach out to publishers and other stakeholders about the ENRESSH register of book publishers – to be launched soon after Podgorica meeting</a:t>
            </a:r>
            <a:endParaRPr/>
          </a:p>
          <a:p>
            <a:pPr marL="228600" lvl="0" indent="-228600" algn="l" rtl="0">
              <a:lnSpc>
                <a:spcPct val="90000"/>
              </a:lnSpc>
              <a:spcBef>
                <a:spcPts val="1000"/>
              </a:spcBef>
              <a:spcAft>
                <a:spcPts val="0"/>
              </a:spcAft>
              <a:buClr>
                <a:schemeClr val="dk1"/>
              </a:buClr>
              <a:buSzPts val="2800"/>
              <a:buChar char="↗"/>
            </a:pPr>
            <a:r>
              <a:rPr lang="en-GB"/>
              <a:t>STSM in Madrid in view of solid technical underpinning of ENRESSH register of book publishers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41"/>
          <p:cNvSpPr txBox="1">
            <a:spLocks noGrp="1"/>
          </p:cNvSpPr>
          <p:nvPr>
            <p:ph type="title"/>
          </p:nvPr>
        </p:nvSpPr>
        <p:spPr>
          <a:xfrm>
            <a:off x="213122" y="630382"/>
            <a:ext cx="6430565" cy="9678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Update on deliverables (5)</a:t>
            </a:r>
            <a:endParaRPr/>
          </a:p>
        </p:txBody>
      </p:sp>
      <p:sp>
        <p:nvSpPr>
          <p:cNvPr id="1102" name="Google Shape;1102;p141"/>
          <p:cNvSpPr txBox="1">
            <a:spLocks noGrp="1"/>
          </p:cNvSpPr>
          <p:nvPr>
            <p:ph type="body" idx="1"/>
          </p:nvPr>
        </p:nvSpPr>
        <p:spPr>
          <a:xfrm>
            <a:off x="508500" y="2308900"/>
            <a:ext cx="8191200" cy="3817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Developments on alternative metrics</a:t>
            </a:r>
            <a:endParaRPr/>
          </a:p>
          <a:p>
            <a:pPr marL="685800" lvl="1" indent="-228600" algn="l" rtl="0">
              <a:lnSpc>
                <a:spcPct val="90000"/>
              </a:lnSpc>
              <a:spcBef>
                <a:spcPts val="500"/>
              </a:spcBef>
              <a:spcAft>
                <a:spcPts val="0"/>
              </a:spcAft>
              <a:buClr>
                <a:schemeClr val="dk1"/>
              </a:buClr>
              <a:buSzPts val="2400"/>
              <a:buChar char="↗"/>
            </a:pPr>
            <a:r>
              <a:rPr lang="en-GB"/>
              <a:t>Paper on grey zones in peer review by Janne Pölönen et al revised for </a:t>
            </a:r>
            <a:r>
              <a:rPr lang="en-GB" i="1"/>
              <a:t>Science and Public Policy</a:t>
            </a:r>
            <a:endParaRPr/>
          </a:p>
          <a:p>
            <a:pPr marL="685800" lvl="1" indent="-228600" algn="l" rtl="0">
              <a:lnSpc>
                <a:spcPct val="90000"/>
              </a:lnSpc>
              <a:spcBef>
                <a:spcPts val="500"/>
              </a:spcBef>
              <a:spcAft>
                <a:spcPts val="0"/>
              </a:spcAft>
              <a:buClr>
                <a:schemeClr val="dk1"/>
              </a:buClr>
              <a:buSzPts val="2400"/>
              <a:buChar char="↗"/>
            </a:pPr>
            <a:r>
              <a:rPr lang="en-GB"/>
              <a:t>Paper on qualitative in-depth study of Polish peer review label by Emanuel Kulczycki et al submitted to </a:t>
            </a:r>
            <a:r>
              <a:rPr lang="en-GB" i="1"/>
              <a:t>PlosONE</a:t>
            </a:r>
            <a:endParaRPr i="1"/>
          </a:p>
          <a:p>
            <a:pPr marL="685800" lvl="1" indent="-228600" algn="l" rtl="0">
              <a:lnSpc>
                <a:spcPct val="90000"/>
              </a:lnSpc>
              <a:spcBef>
                <a:spcPts val="500"/>
              </a:spcBef>
              <a:spcAft>
                <a:spcPts val="0"/>
              </a:spcAft>
              <a:buClr>
                <a:schemeClr val="dk1"/>
              </a:buClr>
              <a:buSzPts val="2400"/>
              <a:buChar char="↗"/>
            </a:pPr>
            <a:r>
              <a:rPr lang="en-GB"/>
              <a:t>Papers on open access availability of publications submitted for joint STI-ISSI conference by Janne, Gunnar, Emanuel and Raf</a:t>
            </a:r>
            <a:endParaRPr/>
          </a:p>
          <a:p>
            <a:pPr marL="685800" lvl="1" indent="-228600" algn="l" rtl="0">
              <a:lnSpc>
                <a:spcPct val="90000"/>
              </a:lnSpc>
              <a:spcBef>
                <a:spcPts val="500"/>
              </a:spcBef>
              <a:spcAft>
                <a:spcPts val="0"/>
              </a:spcAft>
              <a:buClr>
                <a:schemeClr val="dk1"/>
              </a:buClr>
              <a:buSzPts val="2400"/>
              <a:buChar char="↗"/>
            </a:pPr>
            <a:r>
              <a:rPr lang="en-GB"/>
              <a:t>Start of real collaboration with OPERAS-D / Hirmeos through STSM by Natasa Jermen at Open book publishers UK; follow-up STSM in GP4</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42"/>
          <p:cNvSpPr txBox="1">
            <a:spLocks noGrp="1"/>
          </p:cNvSpPr>
          <p:nvPr>
            <p:ph type="title"/>
          </p:nvPr>
        </p:nvSpPr>
        <p:spPr>
          <a:xfrm>
            <a:off x="1356123" y="630382"/>
            <a:ext cx="6430565" cy="967840"/>
          </a:xfrm>
          <a:prstGeom prst="rect">
            <a:avLst/>
          </a:prstGeom>
          <a:solidFill>
            <a:srgbClr val="262626">
              <a:alpha val="69411"/>
            </a:srgbClr>
          </a:solid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200"/>
              <a:buFont typeface="Calibri"/>
              <a:buNone/>
            </a:pPr>
            <a:r>
              <a:rPr lang="en-GB"/>
              <a:t>Overview of planned deliverables</a:t>
            </a:r>
            <a:endParaRPr/>
          </a:p>
        </p:txBody>
      </p:sp>
      <p:sp>
        <p:nvSpPr>
          <p:cNvPr id="1109" name="Google Shape;1109;p142"/>
          <p:cNvSpPr txBox="1">
            <a:spLocks noGrp="1"/>
          </p:cNvSpPr>
          <p:nvPr>
            <p:ph type="body" idx="1"/>
          </p:nvPr>
        </p:nvSpPr>
        <p:spPr>
          <a:xfrm>
            <a:off x="481025" y="2116500"/>
            <a:ext cx="8259900" cy="4452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160"/>
              <a:buChar char="↗"/>
            </a:pPr>
            <a:r>
              <a:rPr lang="en-GB"/>
              <a:t>Further studies of publication patterns</a:t>
            </a:r>
            <a:endParaRPr/>
          </a:p>
          <a:p>
            <a:pPr marL="342900" lvl="0" indent="-342900" algn="l" rtl="0">
              <a:lnSpc>
                <a:spcPct val="90000"/>
              </a:lnSpc>
              <a:spcBef>
                <a:spcPts val="0"/>
              </a:spcBef>
              <a:spcAft>
                <a:spcPts val="0"/>
              </a:spcAft>
              <a:buClr>
                <a:schemeClr val="dk1"/>
              </a:buClr>
              <a:buSzPts val="2160"/>
              <a:buChar char="↗"/>
            </a:pPr>
            <a:r>
              <a:rPr lang="en-GB"/>
              <a:t>Recommendations for the construction and maintenance of publication channel lists</a:t>
            </a:r>
            <a:endParaRPr/>
          </a:p>
          <a:p>
            <a:pPr marL="342900" lvl="0" indent="-342900" algn="l" rtl="0">
              <a:lnSpc>
                <a:spcPct val="90000"/>
              </a:lnSpc>
              <a:spcBef>
                <a:spcPts val="0"/>
              </a:spcBef>
              <a:spcAft>
                <a:spcPts val="0"/>
              </a:spcAft>
              <a:buClr>
                <a:schemeClr val="dk1"/>
              </a:buClr>
              <a:buSzPts val="2160"/>
              <a:buChar char="↗"/>
            </a:pPr>
            <a:r>
              <a:rPr lang="en-GB"/>
              <a:t>Good practices manual for national bibliographic databases</a:t>
            </a:r>
            <a:endParaRPr/>
          </a:p>
          <a:p>
            <a:pPr marL="342900" lvl="0" indent="-342900" algn="l" rtl="0">
              <a:lnSpc>
                <a:spcPct val="90000"/>
              </a:lnSpc>
              <a:spcBef>
                <a:spcPts val="0"/>
              </a:spcBef>
              <a:spcAft>
                <a:spcPts val="0"/>
              </a:spcAft>
              <a:buClr>
                <a:schemeClr val="dk1"/>
              </a:buClr>
              <a:buSzPts val="2160"/>
              <a:buChar char="↗"/>
            </a:pPr>
            <a:r>
              <a:rPr lang="en-GB"/>
              <a:t>Organisation of training school ‘Databases and uses of data for understanding SSH research’, October 21-25th in Poznan, Poland</a:t>
            </a:r>
            <a:endParaRPr/>
          </a:p>
          <a:p>
            <a:pPr marL="342900" lvl="0" indent="-342900" algn="l" rtl="0">
              <a:lnSpc>
                <a:spcPct val="90000"/>
              </a:lnSpc>
              <a:spcBef>
                <a:spcPts val="0"/>
              </a:spcBef>
              <a:spcAft>
                <a:spcPts val="0"/>
              </a:spcAft>
              <a:buClr>
                <a:schemeClr val="dk1"/>
              </a:buClr>
              <a:buSzPts val="2160"/>
              <a:buChar char="↗"/>
            </a:pPr>
            <a:r>
              <a:rPr lang="en-GB"/>
              <a:t>Reach out to publishers and other stakeholders about the ENRESSH register of book publishers</a:t>
            </a:r>
            <a:endParaRPr/>
          </a:p>
          <a:p>
            <a:pPr marL="342900" lvl="0" indent="-342900" algn="l" rtl="0">
              <a:lnSpc>
                <a:spcPct val="90000"/>
              </a:lnSpc>
              <a:spcBef>
                <a:spcPts val="0"/>
              </a:spcBef>
              <a:spcAft>
                <a:spcPts val="0"/>
              </a:spcAft>
              <a:buClr>
                <a:schemeClr val="dk1"/>
              </a:buClr>
              <a:buSzPts val="2160"/>
              <a:buChar char="↗"/>
            </a:pPr>
            <a:r>
              <a:rPr lang="en-GB"/>
              <a:t>Further explore alternative metrics for the SSH</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43"/>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Follow-up of MoU objectives </a:t>
            </a:r>
            <a:endParaRPr/>
          </a:p>
        </p:txBody>
      </p:sp>
      <p:sp>
        <p:nvSpPr>
          <p:cNvPr id="1115" name="Google Shape;1115;p143"/>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998"/>
              <a:buNone/>
            </a:pPr>
            <a:r>
              <a:rPr lang="en-GB" sz="2220" b="1"/>
              <a:t>Work groups</a:t>
            </a:r>
            <a:endParaRPr/>
          </a:p>
          <a:p>
            <a:pPr marL="725488" lvl="0" indent="-725488" algn="l" rtl="0">
              <a:lnSpc>
                <a:spcPct val="80000"/>
              </a:lnSpc>
              <a:spcBef>
                <a:spcPts val="2000"/>
              </a:spcBef>
              <a:spcAft>
                <a:spcPts val="0"/>
              </a:spcAft>
              <a:buSzPts val="1998"/>
              <a:buNone/>
            </a:pPr>
            <a:r>
              <a:rPr lang="en-GB" sz="2220"/>
              <a:t>WG1. Conceptual frameworks for SSH research evaluation.</a:t>
            </a:r>
            <a:endParaRPr/>
          </a:p>
          <a:p>
            <a:pPr marL="725488" lvl="0" indent="-725488" algn="l" rtl="0">
              <a:lnSpc>
                <a:spcPct val="80000"/>
              </a:lnSpc>
              <a:spcBef>
                <a:spcPts val="2000"/>
              </a:spcBef>
              <a:spcAft>
                <a:spcPts val="0"/>
              </a:spcAft>
              <a:buSzPts val="1998"/>
              <a:buNone/>
            </a:pPr>
            <a:r>
              <a:rPr lang="en-GB" sz="2220"/>
              <a:t>WG2. Societal impact and relevance of the SSH research.</a:t>
            </a:r>
            <a:endParaRPr/>
          </a:p>
          <a:p>
            <a:pPr marL="725488" lvl="0" indent="-725488" algn="l" rtl="0">
              <a:lnSpc>
                <a:spcPct val="80000"/>
              </a:lnSpc>
              <a:spcBef>
                <a:spcPts val="2000"/>
              </a:spcBef>
              <a:spcAft>
                <a:spcPts val="0"/>
              </a:spcAft>
              <a:buSzPts val="1998"/>
              <a:buNone/>
            </a:pPr>
            <a:r>
              <a:rPr lang="en-GB" sz="2220"/>
              <a:t>WG3. Databases and uses of data for understanding, monitoring and evaluating SSH research.</a:t>
            </a:r>
            <a:endParaRPr/>
          </a:p>
          <a:p>
            <a:pPr marL="725488" lvl="0" indent="-725488" algn="l" rtl="0">
              <a:lnSpc>
                <a:spcPct val="80000"/>
              </a:lnSpc>
              <a:spcBef>
                <a:spcPts val="2000"/>
              </a:spcBef>
              <a:spcAft>
                <a:spcPts val="0"/>
              </a:spcAft>
              <a:buSzPts val="1998"/>
              <a:buNone/>
            </a:pPr>
            <a:r>
              <a:rPr lang="en-GB" sz="2220" b="1">
                <a:solidFill>
                  <a:srgbClr val="FF0000"/>
                </a:solidFill>
              </a:rPr>
              <a:t>WG4. Dissemination.</a:t>
            </a:r>
            <a:endParaRPr/>
          </a:p>
          <a:p>
            <a:pPr marL="725488" lvl="0" indent="-725488" algn="l" rtl="0">
              <a:lnSpc>
                <a:spcPct val="80000"/>
              </a:lnSpc>
              <a:spcBef>
                <a:spcPts val="2000"/>
              </a:spcBef>
              <a:spcAft>
                <a:spcPts val="0"/>
              </a:spcAft>
              <a:buSzPts val="1998"/>
              <a:buNone/>
            </a:pPr>
            <a:r>
              <a:rPr lang="en-GB" sz="2220"/>
              <a:t>+ transversal special interest group for early stage researchers</a:t>
            </a:r>
            <a:endParaRPr/>
          </a:p>
          <a:p>
            <a:pPr marL="725488" lvl="0" indent="-725488" algn="l" rtl="0">
              <a:lnSpc>
                <a:spcPct val="80000"/>
              </a:lnSpc>
              <a:spcBef>
                <a:spcPts val="2000"/>
              </a:spcBef>
              <a:spcAft>
                <a:spcPts val="0"/>
              </a:spcAft>
              <a:buSzPts val="1998"/>
              <a:buNone/>
            </a:pPr>
            <a:r>
              <a:rPr lang="en-GB" sz="2220"/>
              <a:t>+ transversal special interest group on book</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44"/>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WG4</a:t>
            </a:r>
            <a:endParaRPr/>
          </a:p>
        </p:txBody>
      </p:sp>
      <p:sp>
        <p:nvSpPr>
          <p:cNvPr id="1121" name="Google Shape;1121;p144"/>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2160"/>
              <a:buChar char="↗"/>
            </a:pPr>
            <a:r>
              <a:rPr lang="en-GB"/>
              <a:t>Disseminating</a:t>
            </a:r>
            <a:endParaRPr/>
          </a:p>
          <a:p>
            <a:pPr marL="914400" lvl="1" indent="-457200" algn="l" rtl="0">
              <a:spcBef>
                <a:spcPts val="600"/>
              </a:spcBef>
              <a:spcAft>
                <a:spcPts val="0"/>
              </a:spcAft>
              <a:buSzPts val="1980"/>
              <a:buChar char="↗"/>
            </a:pPr>
            <a:r>
              <a:rPr lang="en-GB"/>
              <a:t>Website updates and maintenance – GCW</a:t>
            </a:r>
            <a:endParaRPr/>
          </a:p>
          <a:p>
            <a:pPr marL="914400" lvl="1" indent="-457200" algn="l" rtl="0">
              <a:spcBef>
                <a:spcPts val="600"/>
              </a:spcBef>
              <a:spcAft>
                <a:spcPts val="0"/>
              </a:spcAft>
              <a:buSzPts val="1980"/>
              <a:buChar char="↗"/>
            </a:pPr>
            <a:r>
              <a:rPr lang="en-GB"/>
              <a:t>Newsletter – Stefan</a:t>
            </a:r>
            <a:endParaRPr/>
          </a:p>
          <a:p>
            <a:pPr marL="914400" lvl="1" indent="-457200" algn="l" rtl="0">
              <a:spcBef>
                <a:spcPts val="600"/>
              </a:spcBef>
              <a:spcAft>
                <a:spcPts val="0"/>
              </a:spcAft>
              <a:buSzPts val="1980"/>
              <a:buChar char="↗"/>
            </a:pPr>
            <a:r>
              <a:rPr lang="en-GB"/>
              <a:t>Social networks - Antun (Facebook) &amp; Paul (Tweeter)</a:t>
            </a:r>
            <a:endParaRPr/>
          </a:p>
          <a:p>
            <a:pPr marL="914400" lvl="1" indent="-457200" algn="l" rtl="0">
              <a:spcBef>
                <a:spcPts val="600"/>
              </a:spcBef>
              <a:spcAft>
                <a:spcPts val="0"/>
              </a:spcAft>
              <a:buSzPts val="1980"/>
              <a:buChar char="↗"/>
            </a:pPr>
            <a:r>
              <a:rPr lang="en-GB"/>
              <a:t>Training – New Science Communication Officer</a:t>
            </a:r>
            <a:endParaRPr/>
          </a:p>
          <a:p>
            <a:pPr marL="0" lvl="0" indent="0" algn="l" rtl="0">
              <a:spcBef>
                <a:spcPts val="2000"/>
              </a:spcBef>
              <a:spcAft>
                <a:spcPts val="0"/>
              </a:spcAft>
              <a:buSzPts val="2160"/>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45"/>
          <p:cNvSpPr txBox="1">
            <a:spLocks noGrp="1"/>
          </p:cNvSpPr>
          <p:nvPr>
            <p:ph type="title"/>
          </p:nvPr>
        </p:nvSpPr>
        <p:spPr>
          <a:xfrm>
            <a:off x="284163" y="630382"/>
            <a:ext cx="8574087" cy="967840"/>
          </a:xfrm>
          <a:prstGeom prst="rect">
            <a:avLst/>
          </a:prstGeom>
          <a:solidFill>
            <a:srgbClr val="262626">
              <a:alpha val="6980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200"/>
              <a:buFont typeface="Corbel"/>
              <a:buNone/>
            </a:pPr>
            <a:r>
              <a:rPr lang="en-GB"/>
              <a:t>3. Follow-up of MoU objectives</a:t>
            </a:r>
            <a:endParaRPr/>
          </a:p>
        </p:txBody>
      </p:sp>
      <p:sp>
        <p:nvSpPr>
          <p:cNvPr id="1127" name="Google Shape;1127;p145"/>
          <p:cNvSpPr txBox="1">
            <a:spLocks noGrp="1"/>
          </p:cNvSpPr>
          <p:nvPr>
            <p:ph type="body" idx="1"/>
          </p:nvPr>
        </p:nvSpPr>
        <p:spPr>
          <a:xfrm>
            <a:off x="471715" y="2133600"/>
            <a:ext cx="8386536" cy="39925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998"/>
              <a:buNone/>
            </a:pPr>
            <a:r>
              <a:rPr lang="en-GB" sz="2220"/>
              <a:t>Work groups</a:t>
            </a:r>
            <a:endParaRPr/>
          </a:p>
          <a:p>
            <a:pPr marL="725488" lvl="0" indent="-725488" algn="l" rtl="0">
              <a:lnSpc>
                <a:spcPct val="80000"/>
              </a:lnSpc>
              <a:spcBef>
                <a:spcPts val="2000"/>
              </a:spcBef>
              <a:spcAft>
                <a:spcPts val="0"/>
              </a:spcAft>
              <a:buSzPts val="1998"/>
              <a:buNone/>
            </a:pPr>
            <a:r>
              <a:rPr lang="en-GB" sz="2220"/>
              <a:t>WG1. Conceptual frameworks for SSH research evaluation.</a:t>
            </a:r>
            <a:endParaRPr/>
          </a:p>
          <a:p>
            <a:pPr marL="725488" lvl="0" indent="-725488" algn="l" rtl="0">
              <a:lnSpc>
                <a:spcPct val="80000"/>
              </a:lnSpc>
              <a:spcBef>
                <a:spcPts val="2000"/>
              </a:spcBef>
              <a:spcAft>
                <a:spcPts val="0"/>
              </a:spcAft>
              <a:buSzPts val="1998"/>
              <a:buNone/>
            </a:pPr>
            <a:r>
              <a:rPr lang="en-GB" sz="2220"/>
              <a:t>WG2. Societal impact and relevance of the SSH research.</a:t>
            </a:r>
            <a:endParaRPr/>
          </a:p>
          <a:p>
            <a:pPr marL="725488" lvl="0" indent="-725488" algn="l" rtl="0">
              <a:lnSpc>
                <a:spcPct val="80000"/>
              </a:lnSpc>
              <a:spcBef>
                <a:spcPts val="2000"/>
              </a:spcBef>
              <a:spcAft>
                <a:spcPts val="0"/>
              </a:spcAft>
              <a:buSzPts val="1998"/>
              <a:buNone/>
            </a:pPr>
            <a:r>
              <a:rPr lang="en-GB" sz="2220"/>
              <a:t>WG3. Databases and uses of data for understanding, monitoring and evaluating SSH research.</a:t>
            </a:r>
            <a:endParaRPr/>
          </a:p>
          <a:p>
            <a:pPr marL="725488" lvl="0" indent="-725488" algn="l" rtl="0">
              <a:lnSpc>
                <a:spcPct val="80000"/>
              </a:lnSpc>
              <a:spcBef>
                <a:spcPts val="2000"/>
              </a:spcBef>
              <a:spcAft>
                <a:spcPts val="0"/>
              </a:spcAft>
              <a:buSzPts val="1998"/>
              <a:buNone/>
            </a:pPr>
            <a:r>
              <a:rPr lang="en-GB" sz="2220"/>
              <a:t>WG4. Dissemination.</a:t>
            </a:r>
            <a:endParaRPr/>
          </a:p>
          <a:p>
            <a:pPr marL="725488" lvl="0" indent="-725488" algn="l" rtl="0">
              <a:lnSpc>
                <a:spcPct val="80000"/>
              </a:lnSpc>
              <a:spcBef>
                <a:spcPts val="2000"/>
              </a:spcBef>
              <a:spcAft>
                <a:spcPts val="0"/>
              </a:spcAft>
              <a:buSzPts val="1998"/>
              <a:buNone/>
            </a:pPr>
            <a:r>
              <a:rPr lang="en-GB" sz="2220">
                <a:solidFill>
                  <a:srgbClr val="FF0000"/>
                </a:solidFill>
              </a:rPr>
              <a:t>+ </a:t>
            </a:r>
            <a:r>
              <a:rPr lang="en-GB" sz="2220" b="1">
                <a:solidFill>
                  <a:srgbClr val="FF0000"/>
                </a:solidFill>
              </a:rPr>
              <a:t>transversal special interest group for early stage researchers</a:t>
            </a:r>
            <a:endParaRPr/>
          </a:p>
          <a:p>
            <a:pPr marL="725488" lvl="0" indent="-725488" algn="l" rtl="0">
              <a:lnSpc>
                <a:spcPct val="80000"/>
              </a:lnSpc>
              <a:spcBef>
                <a:spcPts val="2000"/>
              </a:spcBef>
              <a:spcAft>
                <a:spcPts val="0"/>
              </a:spcAft>
              <a:buSzPts val="1998"/>
              <a:buNone/>
            </a:pPr>
            <a:r>
              <a:rPr lang="en-GB" sz="2220"/>
              <a:t>+ transversal special interest group on book</a:t>
            </a:r>
            <a:endParaRPr/>
          </a:p>
        </p:txBody>
      </p:sp>
    </p:spTree>
  </p:cSld>
  <p:clrMapOvr>
    <a:masterClrMapping/>
  </p:clrMapOvr>
</p:sld>
</file>

<file path=ppt/theme/theme1.xml><?xml version="1.0" encoding="utf-8"?>
<a:theme xmlns:a="http://schemas.openxmlformats.org/drawingml/2006/main" name="Spectrum">
  <a:themeElements>
    <a:clrScheme name="Personnalisée 5">
      <a:dk1>
        <a:srgbClr val="000000"/>
      </a:dk1>
      <a:lt1>
        <a:srgbClr val="FFFFFF"/>
      </a:lt1>
      <a:dk2>
        <a:srgbClr val="242852"/>
      </a:dk2>
      <a:lt2>
        <a:srgbClr val="ACCBF9"/>
      </a:lt2>
      <a:accent1>
        <a:srgbClr val="800000"/>
      </a:accent1>
      <a:accent2>
        <a:srgbClr val="297FD5"/>
      </a:accent2>
      <a:accent3>
        <a:srgbClr val="800040"/>
      </a:accent3>
      <a:accent4>
        <a:srgbClr val="4A66AC"/>
      </a:accent4>
      <a:accent5>
        <a:srgbClr val="5AA2AE"/>
      </a:accent5>
      <a:accent6>
        <a:srgbClr val="FF800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a:themeElements>
    <a:clrScheme name="Personnalisée 5">
      <a:dk1>
        <a:srgbClr val="000000"/>
      </a:dk1>
      <a:lt1>
        <a:srgbClr val="FFFFFF"/>
      </a:lt1>
      <a:dk2>
        <a:srgbClr val="242852"/>
      </a:dk2>
      <a:lt2>
        <a:srgbClr val="ACCBF9"/>
      </a:lt2>
      <a:accent1>
        <a:srgbClr val="800000"/>
      </a:accent1>
      <a:accent2>
        <a:srgbClr val="297FD5"/>
      </a:accent2>
      <a:accent3>
        <a:srgbClr val="800040"/>
      </a:accent3>
      <a:accent4>
        <a:srgbClr val="4A66AC"/>
      </a:accent4>
      <a:accent5>
        <a:srgbClr val="5AA2AE"/>
      </a:accent5>
      <a:accent6>
        <a:srgbClr val="FF800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8273</Words>
  <Application>Microsoft Macintosh PowerPoint</Application>
  <PresentationFormat>Pokaz na ekranie (4:3)</PresentationFormat>
  <Paragraphs>870</Paragraphs>
  <Slides>147</Slides>
  <Notes>147</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147</vt:i4>
      </vt:variant>
    </vt:vector>
  </HeadingPairs>
  <TitlesOfParts>
    <vt:vector size="157" baseType="lpstr">
      <vt:lpstr>Times New Roman</vt:lpstr>
      <vt:lpstr>Corbel</vt:lpstr>
      <vt:lpstr>Calibri</vt:lpstr>
      <vt:lpstr>Arial</vt:lpstr>
      <vt:lpstr>Gill Sans</vt:lpstr>
      <vt:lpstr>Garamond</vt:lpstr>
      <vt:lpstr>Noto Sans Symbols</vt:lpstr>
      <vt:lpstr>Spectrum</vt:lpstr>
      <vt:lpstr>Spectrum</vt:lpstr>
      <vt:lpstr>Office-tema</vt:lpstr>
      <vt:lpstr>Prezentacja programu PowerPoint</vt:lpstr>
      <vt:lpstr>COST ACTION CA15137</vt:lpstr>
      <vt:lpstr>Prezentacja programu PowerPoint</vt:lpstr>
      <vt:lpstr>Agenda</vt:lpstr>
      <vt:lpstr>New countries and participants</vt:lpstr>
      <vt:lpstr>New Chair, Science Communication Manager &amp; WG4 Leader</vt:lpstr>
      <vt:lpstr>Prezentacja programu PowerPoint</vt:lpstr>
      <vt:lpstr>Reimbursement procedure</vt:lpstr>
      <vt:lpstr>Reimbursement procedure</vt:lpstr>
      <vt:lpstr>Reimbursement procedure</vt:lpstr>
      <vt:lpstr>Reimbursement procedure</vt:lpstr>
      <vt:lpstr>Reimbursement procedure</vt:lpstr>
      <vt:lpstr>Reimbursement procedure</vt:lpstr>
      <vt:lpstr>Prezentacja programu PowerPoint</vt:lpstr>
      <vt:lpstr>Three and two-country  rules for publications </vt:lpstr>
      <vt:lpstr>Dissemination matters</vt:lpstr>
      <vt:lpstr>Prezentacja programu PowerPoint</vt:lpstr>
      <vt:lpstr>STSM</vt:lpstr>
      <vt:lpstr>STSM mobility directions</vt:lpstr>
      <vt:lpstr>Realised STSM, WP1, Lendák-Kabók</vt:lpstr>
      <vt:lpstr>Realised STSM, WP1, Gedutis</vt:lpstr>
      <vt:lpstr>Realised STSM, WP1, Ross-Hellauer</vt:lpstr>
      <vt:lpstr>Realised STSM, WP2, Wroblewska</vt:lpstr>
      <vt:lpstr>Realised STSM, WP2, Balaban</vt:lpstr>
      <vt:lpstr>Realised STSM, WP2, Wroblewska</vt:lpstr>
      <vt:lpstr>Realised STSM, WP2, Balaban</vt:lpstr>
      <vt:lpstr>Realised STSM, WP2, de Jong</vt:lpstr>
      <vt:lpstr>Realised STSM, WP2, Good</vt:lpstr>
      <vt:lpstr>Realised STSM, WP2, Vanholsbeeck</vt:lpstr>
      <vt:lpstr>Realised STSM, WP3, Daniel</vt:lpstr>
      <vt:lpstr>Realised STSM, WP3, Ivanovic</vt:lpstr>
      <vt:lpstr>Realised STSM, WP3, Petr</vt:lpstr>
      <vt:lpstr>Realised STSM, WP3, Ma</vt:lpstr>
      <vt:lpstr>Realised STSM, WP3, Jermen</vt:lpstr>
      <vt:lpstr>Realised STSM, WP3, Pölönen</vt:lpstr>
      <vt:lpstr>Realised STSM, ECI, Šinkūnienė</vt:lpstr>
      <vt:lpstr>Prezentacja programu PowerPoint</vt:lpstr>
      <vt:lpstr>Agenda for two days</vt:lpstr>
      <vt:lpstr>Prezentacja programu PowerPoint</vt:lpstr>
      <vt:lpstr>Tomorrow, 8th of March</vt:lpstr>
      <vt:lpstr>Prezentacja programu PowerPoint</vt:lpstr>
      <vt:lpstr>Joint dinner: 7th of March</vt:lpstr>
      <vt:lpstr>Prezentacja programu PowerPoint</vt:lpstr>
      <vt:lpstr>Prezentacja programu PowerPoint</vt:lpstr>
      <vt:lpstr>COST ACTION CA15137</vt:lpstr>
      <vt:lpstr>Quorum</vt:lpstr>
      <vt:lpstr>Agenda</vt:lpstr>
      <vt:lpstr>Prezentacja programu PowerPoint</vt:lpstr>
      <vt:lpstr>Update from the Action chair</vt:lpstr>
      <vt:lpstr>Update from the Action chair</vt:lpstr>
      <vt:lpstr>1c. Gender, country, age balance</vt:lpstr>
      <vt:lpstr>1c. Gender, country, age balance</vt:lpstr>
      <vt:lpstr>1c. Gender, country, age balance</vt:lpstr>
      <vt:lpstr>1d. Inclusiveness and excellence</vt:lpstr>
      <vt:lpstr>Prezentacja programu PowerPoint</vt:lpstr>
      <vt:lpstr>2. Update from the grant holder</vt:lpstr>
      <vt:lpstr>Prezentacja programu PowerPoint</vt:lpstr>
      <vt:lpstr>3. Follow-up of MoU objectives</vt:lpstr>
      <vt:lpstr>Tasks and Deliverables for WG1</vt:lpstr>
      <vt:lpstr>Tasks and Deliverables for WG1</vt:lpstr>
      <vt:lpstr>WG1: Summary of GP3</vt:lpstr>
      <vt:lpstr>WG1: Summary of GP3</vt:lpstr>
      <vt:lpstr>WG1: Publications and Presentations</vt:lpstr>
      <vt:lpstr>WG1: Publications and Presentations</vt:lpstr>
      <vt:lpstr>WG1: Publications and Presentations</vt:lpstr>
      <vt:lpstr>WG1: Objectives of GP4</vt:lpstr>
      <vt:lpstr>WG1: Timetable</vt:lpstr>
      <vt:lpstr>3. Follow-up of MoU objectives </vt:lpstr>
      <vt:lpstr>Tasks and Deliverables for WG2</vt:lpstr>
      <vt:lpstr>WG 2 Interim report</vt:lpstr>
      <vt:lpstr>Workflow of WG2</vt:lpstr>
      <vt:lpstr>Workflow of this work period</vt:lpstr>
      <vt:lpstr>Workflow for Year 4</vt:lpstr>
      <vt:lpstr>Progress: tasks and deliverables for WG2</vt:lpstr>
      <vt:lpstr>RESSH Special Session</vt:lpstr>
      <vt:lpstr>Research Evaluation Special Issue</vt:lpstr>
      <vt:lpstr>STSMs in the Grant Period</vt:lpstr>
      <vt:lpstr>Planning for SSH Impact</vt:lpstr>
      <vt:lpstr>Vienna Roundtable</vt:lpstr>
      <vt:lpstr>Prezentacja programu PowerPoint</vt:lpstr>
      <vt:lpstr>Letting ENRESSH’s voice be heard</vt:lpstr>
      <vt:lpstr>Careers &amp; Social Impacts in SSH (CARES)</vt:lpstr>
      <vt:lpstr>Prezentacja programu PowerPoint</vt:lpstr>
      <vt:lpstr>3. Follow-up of MoU objectives </vt:lpstr>
      <vt:lpstr>Tasks of WG3</vt:lpstr>
      <vt:lpstr>3. Follow-up of MoU objectives </vt:lpstr>
      <vt:lpstr>Tasks of WG3</vt:lpstr>
      <vt:lpstr>Update on deliverables of WG3 (1)</vt:lpstr>
      <vt:lpstr>Update on deliverables of WG3 (2)</vt:lpstr>
      <vt:lpstr>Planned deliverables and activities (1)</vt:lpstr>
      <vt:lpstr>Update on deliverables of WG3 (3)</vt:lpstr>
      <vt:lpstr>Planned deliverables and activities (2)</vt:lpstr>
      <vt:lpstr>Update on deliverables of WG3 (4)</vt:lpstr>
      <vt:lpstr>Planned deliverables and activities (3)</vt:lpstr>
      <vt:lpstr>Update on deliverables (5)</vt:lpstr>
      <vt:lpstr>Overview of planned deliverables</vt:lpstr>
      <vt:lpstr>3. Follow-up of MoU objectives </vt:lpstr>
      <vt:lpstr>3. WG4</vt:lpstr>
      <vt:lpstr>3. Follow-up of MoU objectives</vt:lpstr>
      <vt:lpstr>Tasks and Deliverables: SIG for ECI</vt:lpstr>
      <vt:lpstr>How will SIG goals be achieved?</vt:lpstr>
      <vt:lpstr>SIG : Summary of 3 (Interviews)</vt:lpstr>
      <vt:lpstr>Summary of 3 (Questionnaire)</vt:lpstr>
      <vt:lpstr>Summary of 3 ("Manual")</vt:lpstr>
      <vt:lpstr>Summary of 3</vt:lpstr>
      <vt:lpstr>Objectives of GP4</vt:lpstr>
      <vt:lpstr>Prezentacja programu PowerPoint</vt:lpstr>
      <vt:lpstr>Prezentacja programu PowerPoint</vt:lpstr>
      <vt:lpstr>Prezentacja programu PowerPoint</vt:lpstr>
      <vt:lpstr>Prezentacja programu PowerPoint</vt:lpstr>
      <vt:lpstr>BE-ENRESSH-day</vt:lpstr>
      <vt:lpstr>ENRESSH day</vt:lpstr>
      <vt:lpstr>Prezentacja programu PowerPoint</vt:lpstr>
      <vt:lpstr>Prezentacja programu PowerPoint</vt:lpstr>
      <vt:lpstr>Prezentacja programu PowerPoint</vt:lpstr>
      <vt:lpstr>Prezentacja programu PowerPoint</vt:lpstr>
      <vt:lpstr>Prezentacja programu PowerPoint</vt:lpstr>
      <vt:lpstr>Organisations and networks</vt:lpstr>
      <vt:lpstr>Why Helsinki Initiative?</vt:lpstr>
      <vt:lpstr>Why multilingualism in scholarly communication? </vt:lpstr>
      <vt:lpstr>Recommendations</vt:lpstr>
      <vt:lpstr>Next steps</vt:lpstr>
      <vt:lpstr>Join the Helsinki Initiative!</vt:lpstr>
      <vt:lpstr>Prezentacja programu PowerPoint</vt:lpstr>
      <vt:lpstr>Prezentacja programu PowerPoint</vt:lpstr>
      <vt:lpstr>Scientific planning</vt:lpstr>
      <vt:lpstr>4. Scientific planning</vt:lpstr>
      <vt:lpstr>4. Scientific planning – Grant period goals</vt:lpstr>
      <vt:lpstr>4. Scientific planning</vt:lpstr>
      <vt:lpstr>STSM during GP4</vt:lpstr>
      <vt:lpstr>4. Long term planning</vt:lpstr>
      <vt:lpstr>Decisions</vt:lpstr>
      <vt:lpstr>4. Scientific planning</vt:lpstr>
      <vt:lpstr>4. Action budget planning</vt:lpstr>
      <vt:lpstr>4. Action budget plannig</vt:lpstr>
      <vt:lpstr>4. Action budget planning</vt:lpstr>
      <vt:lpstr>Prezentacja programu PowerPoint</vt:lpstr>
      <vt:lpstr>5. AOB</vt:lpstr>
      <vt:lpstr>Prezentacja programu PowerPoint</vt:lpstr>
      <vt:lpstr>RESSH 2019</vt:lpstr>
      <vt:lpstr>Prezentacja programu PowerPoint</vt:lpstr>
      <vt:lpstr>COST ACTION CA15137</vt:lpstr>
      <vt:lpstr>Questions</vt:lpstr>
      <vt:lpstr>Prezentacja programu PowerPoint</vt:lpstr>
      <vt:lpstr>Connecting ENRESSH to stakeholders:  4  discussion themes</vt:lpstr>
      <vt:lpstr>Prezentacja programu PowerPoint</vt:lpstr>
      <vt:lpstr>COST ACTION CA15137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Emanuel Kulczycki</cp:lastModifiedBy>
  <cp:revision>1</cp:revision>
  <dcterms:modified xsi:type="dcterms:W3CDTF">2019-03-09T07:51:02Z</dcterms:modified>
</cp:coreProperties>
</file>