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83" r:id="rId3"/>
    <p:sldId id="287" r:id="rId4"/>
    <p:sldId id="290" r:id="rId5"/>
    <p:sldId id="292" r:id="rId6"/>
    <p:sldId id="291" r:id="rId7"/>
    <p:sldId id="294" r:id="rId8"/>
    <p:sldId id="29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enio" initials="i" lastIdx="19" clrIdx="0">
    <p:extLst>
      <p:ext uri="{19B8F6BF-5375-455C-9EA6-DF929625EA0E}">
        <p15:presenceInfo xmlns:p15="http://schemas.microsoft.com/office/powerpoint/2012/main" userId="ingenio" providerId="None"/>
      </p:ext>
    </p:extLst>
  </p:cmAuthor>
  <p:cmAuthor id="2" name="Julia" initials="J" lastIdx="12" clrIdx="1">
    <p:extLst>
      <p:ext uri="{19B8F6BF-5375-455C-9EA6-DF929625EA0E}">
        <p15:presenceInfo xmlns:p15="http://schemas.microsoft.com/office/powerpoint/2012/main" userId="Jul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71255" autoAdjust="0"/>
  </p:normalViewPr>
  <p:slideViewPr>
    <p:cSldViewPr snapToGrid="0">
      <p:cViewPr varScale="1">
        <p:scale>
          <a:sx n="47" d="100"/>
          <a:sy n="47" d="100"/>
        </p:scale>
        <p:origin x="13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862E0-2B90-4F98-A418-AACFFB086EA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852A5-6281-4261-A414-79D682984A5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9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852A5-6281-4261-A414-79D682984A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06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852A5-6281-4261-A414-79D682984A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87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852A5-6281-4261-A414-79D682984A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852A5-6281-4261-A414-79D682984A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9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852A5-6281-4261-A414-79D682984A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75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852A5-6281-4261-A414-79D682984A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73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852A5-6281-4261-A414-79D682984A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81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37275" cy="345281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267A9-2248-4048-A96E-EAF963070F9B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0822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7" name="2 Rectángulo"/>
          <p:cNvSpPr/>
          <p:nvPr userDrawn="1"/>
        </p:nvSpPr>
        <p:spPr>
          <a:xfrm>
            <a:off x="0" y="6573795"/>
            <a:ext cx="12192000" cy="284205"/>
          </a:xfrm>
          <a:prstGeom prst="rect">
            <a:avLst/>
          </a:prstGeom>
          <a:solidFill>
            <a:srgbClr val="00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350" dirty="0">
              <a:solidFill>
                <a:srgbClr val="33CCCC"/>
              </a:solidFill>
            </a:endParaRP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296400" y="649785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103CAF-70B0-42B6-842F-011433197F2E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1" name="4 Conector recto"/>
          <p:cNvCxnSpPr/>
          <p:nvPr userDrawn="1"/>
        </p:nvCxnSpPr>
        <p:spPr>
          <a:xfrm>
            <a:off x="0" y="765175"/>
            <a:ext cx="12192000" cy="94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5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CAF-70B0-42B6-842F-011433197F2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CAF-70B0-42B6-842F-011433197F2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8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CAF-70B0-42B6-842F-011433197F2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4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CAF-70B0-42B6-842F-011433197F2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2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CAF-70B0-42B6-842F-011433197F2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3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CAF-70B0-42B6-842F-011433197F2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0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CAF-70B0-42B6-842F-011433197F2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1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CAF-70B0-42B6-842F-011433197F2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2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CAF-70B0-42B6-842F-011433197F2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6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CAF-70B0-42B6-842F-011433197F2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4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03CAF-70B0-42B6-842F-011433197F2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7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julia.olmos@uv.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94C705A-2352-41BB-897C-C5D1BE4290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71" t="6107" r="20243" b="9872"/>
          <a:stretch/>
        </p:blipFill>
        <p:spPr>
          <a:xfrm>
            <a:off x="9677399" y="-11199"/>
            <a:ext cx="2514601" cy="212922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55575450-4CD0-438A-90A9-4E3F70240368}"/>
              </a:ext>
            </a:extLst>
          </p:cNvPr>
          <p:cNvSpPr txBox="1">
            <a:spLocks/>
          </p:cNvSpPr>
          <p:nvPr/>
        </p:nvSpPr>
        <p:spPr>
          <a:xfrm>
            <a:off x="497395" y="2201703"/>
            <a:ext cx="11051821" cy="1215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>
                <a:latin typeface="+mn-lt"/>
                <a:ea typeface="+mn-ea"/>
                <a:cs typeface="+mn-cs"/>
              </a:rPr>
              <a:t>Managing the tensions of excellence and relevance </a:t>
            </a:r>
          </a:p>
          <a:p>
            <a:pPr algn="ctr"/>
            <a:r>
              <a:rPr lang="en-GB" sz="4000" b="1" dirty="0">
                <a:latin typeface="+mn-lt"/>
                <a:ea typeface="+mn-ea"/>
                <a:cs typeface="+mn-cs"/>
              </a:rPr>
              <a:t>in research evaluation systems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692565" y="5409282"/>
            <a:ext cx="10661483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Monotype Sorts" charset="2"/>
              <a:buNone/>
              <a:defRPr/>
            </a:pPr>
            <a:r>
              <a:rPr lang="en-GB" altLang="es-ES" sz="2400" b="1" dirty="0"/>
              <a:t>Presented by: Julia Olmos </a:t>
            </a:r>
            <a:r>
              <a:rPr lang="en-GB" altLang="es-ES" sz="2400" b="1" dirty="0" err="1"/>
              <a:t>Peñuela</a:t>
            </a:r>
            <a:r>
              <a:rPr lang="en-GB" altLang="es-ES" sz="2400" b="1" dirty="0"/>
              <a:t> </a:t>
            </a:r>
            <a:r>
              <a:rPr lang="en-GB" altLang="es-ES" sz="2400" dirty="0"/>
              <a:t>(</a:t>
            </a:r>
            <a:r>
              <a:rPr lang="en-GB" altLang="es-ES" sz="2400" dirty="0" err="1"/>
              <a:t>Universitat</a:t>
            </a:r>
            <a:r>
              <a:rPr lang="en-GB" altLang="es-ES" sz="2400" dirty="0"/>
              <a:t> de </a:t>
            </a:r>
            <a:r>
              <a:rPr lang="en-GB" altLang="es-ES" sz="2400" dirty="0" err="1"/>
              <a:t>València</a:t>
            </a:r>
            <a:r>
              <a:rPr lang="en-GB" altLang="es-ES" sz="2400" dirty="0"/>
              <a:t>) </a:t>
            </a:r>
            <a:r>
              <a:rPr lang="en-GB" altLang="es-ES" sz="2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julia.olmos@uv.es</a:t>
            </a:r>
            <a:endParaRPr lang="en-GB" altLang="es-ES" sz="2400" dirty="0"/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Monotype Sorts" charset="2"/>
              <a:buNone/>
              <a:defRPr/>
            </a:pPr>
            <a:r>
              <a:rPr lang="en-GB" altLang="es-ES" sz="2400" dirty="0"/>
              <a:t>	</a:t>
            </a:r>
            <a:endParaRPr lang="en-GB" altLang="es-ES" sz="2400" b="1" dirty="0"/>
          </a:p>
        </p:txBody>
      </p:sp>
      <p:pic>
        <p:nvPicPr>
          <p:cNvPr id="10" name="Picture 16" descr="Logo Departamento">
            <a:extLst>
              <a:ext uri="{FF2B5EF4-FFF2-40B4-BE49-F238E27FC236}">
                <a16:creationId xmlns:a16="http://schemas.microsoft.com/office/drawing/2014/main" id="{8CC32F9F-57FB-44B6-8257-5A1EE4480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0021"/>
            <a:ext cx="4435576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ángulo 10"/>
          <p:cNvSpPr/>
          <p:nvPr/>
        </p:nvSpPr>
        <p:spPr>
          <a:xfrm>
            <a:off x="692565" y="3835522"/>
            <a:ext cx="109482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/>
              <a:t>ENRESSH Final Meeting </a:t>
            </a:r>
          </a:p>
          <a:p>
            <a:pPr algn="ctr"/>
            <a:r>
              <a:rPr lang="en-US" sz="2800" i="1" dirty="0"/>
              <a:t>Paris, 18</a:t>
            </a:r>
            <a:r>
              <a:rPr lang="en-US" sz="2800" i="1" baseline="30000" dirty="0"/>
              <a:t>th</a:t>
            </a:r>
            <a:r>
              <a:rPr lang="en-US" sz="2800" i="1" dirty="0"/>
              <a:t> February 2020</a:t>
            </a:r>
            <a:endParaRPr lang="en-GB" sz="2800" i="1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16316" y="6088201"/>
            <a:ext cx="1930297" cy="769441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A975D0C6-DF26-49CF-B48C-47A1B20A56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4853" y="154737"/>
            <a:ext cx="3534936" cy="116072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4CDE502-E852-4A6F-8F9C-A08930BD3F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71" t="6107" r="20243" b="9872"/>
          <a:stretch/>
        </p:blipFill>
        <p:spPr>
          <a:xfrm>
            <a:off x="9677399" y="-181320"/>
            <a:ext cx="2514601" cy="2129226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6453E5EF-A1DA-49D2-8D48-6944EB61AF6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4853" y="-15384"/>
            <a:ext cx="3534936" cy="116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7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0" y="0"/>
            <a:ext cx="7886700" cy="995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400" b="1" dirty="0">
              <a:solidFill>
                <a:srgbClr val="0092A7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" name="Content Placeholder 7"/>
          <p:cNvSpPr txBox="1">
            <a:spLocks/>
          </p:cNvSpPr>
          <p:nvPr/>
        </p:nvSpPr>
        <p:spPr>
          <a:xfrm>
            <a:off x="0" y="995362"/>
            <a:ext cx="12192000" cy="55384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lvl="1">
              <a:lnSpc>
                <a:spcPct val="114000"/>
              </a:lnSpc>
              <a:spcBef>
                <a:spcPts val="900"/>
              </a:spcBef>
              <a:spcAft>
                <a:spcPts val="1200"/>
              </a:spcAft>
            </a:pPr>
            <a:endParaRPr lang="en-GB" sz="2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CAF-70B0-42B6-842F-011433197F2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C651977-29AF-4ED3-8FBA-2640BF7184F2}"/>
              </a:ext>
            </a:extLst>
          </p:cNvPr>
          <p:cNvSpPr/>
          <p:nvPr/>
        </p:nvSpPr>
        <p:spPr>
          <a:xfrm>
            <a:off x="276727" y="1009096"/>
            <a:ext cx="1177490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CASE 1: </a:t>
            </a:r>
          </a:p>
          <a:p>
            <a:r>
              <a:rPr lang="en-US" sz="2200" dirty="0"/>
              <a:t>“I'm not going to apply for a full-professorship...[…] I have been in the university for twenty-five years, and I am very satisfied with the things that I have done, and I will continue working on whatever I want, not on what [the evaluation agency] ANECA tells me to do, that's it, enough!”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67F91A3-9B6A-49E9-A1CF-DEB23F611B89}"/>
              </a:ext>
            </a:extLst>
          </p:cNvPr>
          <p:cNvSpPr/>
          <p:nvPr/>
        </p:nvSpPr>
        <p:spPr>
          <a:xfrm>
            <a:off x="276727" y="226080"/>
            <a:ext cx="11774905" cy="501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excellent researchers talk about their everyday impact creating practices?</a:t>
            </a:r>
            <a:endParaRPr lang="es-ES" sz="2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2D12732-3E97-489F-B892-30130368F1E2}"/>
              </a:ext>
            </a:extLst>
          </p:cNvPr>
          <p:cNvSpPr/>
          <p:nvPr/>
        </p:nvSpPr>
        <p:spPr>
          <a:xfrm>
            <a:off x="276727" y="2656263"/>
            <a:ext cx="117749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CASE 2: </a:t>
            </a:r>
          </a:p>
          <a:p>
            <a:r>
              <a:rPr lang="en-US" sz="2200" dirty="0"/>
              <a:t>A researcher working at the university with a clear impactful trajectory, who “took a break” to publish several papers to get a permanent position. Once promoted,  he came back to its impactful activities.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998EA60-BA5E-44FC-A82B-52BD0C714C08}"/>
              </a:ext>
            </a:extLst>
          </p:cNvPr>
          <p:cNvSpPr/>
          <p:nvPr/>
        </p:nvSpPr>
        <p:spPr>
          <a:xfrm>
            <a:off x="1530013" y="4063541"/>
            <a:ext cx="9424739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 research evaluation system that makes researchers feel or act like this a system that is working?</a:t>
            </a:r>
            <a:endParaRPr lang="es-E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93EC365-3F15-492B-BF24-67171756693B}"/>
              </a:ext>
            </a:extLst>
          </p:cNvPr>
          <p:cNvSpPr/>
          <p:nvPr/>
        </p:nvSpPr>
        <p:spPr>
          <a:xfrm>
            <a:off x="417095" y="5400631"/>
            <a:ext cx="11774905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systems seem to signal incompatibilities between research excellence and impactful research…to be impactful means compromising their research excellence?</a:t>
            </a:r>
            <a:endParaRPr lang="es-ES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96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0" y="0"/>
            <a:ext cx="7886700" cy="995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400" b="1" dirty="0">
              <a:solidFill>
                <a:srgbClr val="0092A7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" name="Content Placeholder 7"/>
          <p:cNvSpPr txBox="1">
            <a:spLocks/>
          </p:cNvSpPr>
          <p:nvPr/>
        </p:nvSpPr>
        <p:spPr>
          <a:xfrm>
            <a:off x="0" y="995362"/>
            <a:ext cx="12192000" cy="55384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lvl="1">
              <a:lnSpc>
                <a:spcPct val="114000"/>
              </a:lnSpc>
              <a:spcBef>
                <a:spcPts val="900"/>
              </a:spcBef>
              <a:spcAft>
                <a:spcPts val="1200"/>
              </a:spcAft>
            </a:pPr>
            <a:endParaRPr lang="en-GB" sz="2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CAF-70B0-42B6-842F-011433197F2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2698405-A9AC-491B-82E0-912C648C05C6}"/>
              </a:ext>
            </a:extLst>
          </p:cNvPr>
          <p:cNvSpPr/>
          <p:nvPr/>
        </p:nvSpPr>
        <p:spPr>
          <a:xfrm>
            <a:off x="264694" y="1597714"/>
            <a:ext cx="11526252" cy="4003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research evaluation system </a:t>
            </a:r>
            <a:r>
              <a:rPr lang="en-GB" sz="2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not give equivalence </a:t>
            </a: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excellence and relevance in evaluation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Researchers fell comfortable in pursuing excellence, because it is clear what they have to do to “be good”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not clear what researchers have to do to be good in impact</a:t>
            </a: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evaluation systems can give signals to researchers that relevance research is “good research”, but there is a problem: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excellence is easily turned into a metric (4* journals, Q1 journals, Level 2 journals).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evaluation systems don’t give similar certainty to researchers about what counts as “good impact activities” at the lowest activity level (everyday impact).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7AE0825-2BB0-4625-A14E-31F2D48E909F}"/>
              </a:ext>
            </a:extLst>
          </p:cNvPr>
          <p:cNvSpPr/>
          <p:nvPr/>
        </p:nvSpPr>
        <p:spPr>
          <a:xfrm>
            <a:off x="264695" y="226080"/>
            <a:ext cx="11786938" cy="564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0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Diagnosis</a:t>
            </a:r>
            <a:endParaRPr lang="es-ES" sz="3000" b="1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A21A45A-41BB-415D-A1B6-F041F1ED9E6C}"/>
              </a:ext>
            </a:extLst>
          </p:cNvPr>
          <p:cNvSpPr/>
          <p:nvPr/>
        </p:nvSpPr>
        <p:spPr>
          <a:xfrm>
            <a:off x="108284" y="953579"/>
            <a:ext cx="8188652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researchers fell they cannot be excellent and relevant?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7ED9C447-767A-4CFA-AA68-D7053A871007}"/>
              </a:ext>
            </a:extLst>
          </p:cNvPr>
          <p:cNvSpPr/>
          <p:nvPr/>
        </p:nvSpPr>
        <p:spPr>
          <a:xfrm>
            <a:off x="451183" y="5904421"/>
            <a:ext cx="1133976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How can we bring this </a:t>
            </a:r>
            <a:r>
              <a:rPr lang="en-GB" sz="2200" b="1" i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blurry</a:t>
            </a:r>
            <a:r>
              <a:rPr lang="en-GB" sz="22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impact practices into focus in the research evaluation system?</a:t>
            </a:r>
          </a:p>
        </p:txBody>
      </p:sp>
    </p:spTree>
    <p:extLst>
      <p:ext uri="{BB962C8B-B14F-4D97-AF65-F5344CB8AC3E}">
        <p14:creationId xmlns:p14="http://schemas.microsoft.com/office/powerpoint/2010/main" val="17742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0" y="0"/>
            <a:ext cx="7886700" cy="995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400" b="1" dirty="0">
              <a:solidFill>
                <a:srgbClr val="0092A7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" name="Content Placeholder 7"/>
          <p:cNvSpPr txBox="1">
            <a:spLocks/>
          </p:cNvSpPr>
          <p:nvPr/>
        </p:nvSpPr>
        <p:spPr>
          <a:xfrm>
            <a:off x="0" y="995362"/>
            <a:ext cx="12192000" cy="55384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lvl="1">
              <a:lnSpc>
                <a:spcPct val="114000"/>
              </a:lnSpc>
              <a:spcBef>
                <a:spcPts val="900"/>
              </a:spcBef>
              <a:spcAft>
                <a:spcPts val="1200"/>
              </a:spcAft>
            </a:pPr>
            <a:endParaRPr lang="en-GB" sz="2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296400" y="6558009"/>
            <a:ext cx="2743200" cy="365125"/>
          </a:xfrm>
        </p:spPr>
        <p:txBody>
          <a:bodyPr/>
          <a:lstStyle/>
          <a:p>
            <a:fld id="{0F103CAF-70B0-42B6-842F-011433197F2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F71BA51-F7F5-42CA-956E-C3A5FC4E0AE6}"/>
              </a:ext>
            </a:extLst>
          </p:cNvPr>
          <p:cNvSpPr/>
          <p:nvPr/>
        </p:nvSpPr>
        <p:spPr>
          <a:xfrm>
            <a:off x="168442" y="174516"/>
            <a:ext cx="1202355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How can we reduce the effect of this imbalanced research evaluation system?</a:t>
            </a:r>
            <a:endParaRPr lang="en-GB" sz="2600" b="1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F46669B-12AE-4C96-8B54-C537D8A331B7}"/>
              </a:ext>
            </a:extLst>
          </p:cNvPr>
          <p:cNvSpPr/>
          <p:nvPr/>
        </p:nvSpPr>
        <p:spPr>
          <a:xfrm>
            <a:off x="0" y="1990724"/>
            <a:ext cx="11622506" cy="3774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develop a system of accreditation/promotion that considers engagement practices and impactful research. </a:t>
            </a:r>
          </a:p>
          <a:p>
            <a:pPr marL="914400" lvl="1">
              <a:lnSpc>
                <a:spcPct val="107000"/>
              </a:lnSpc>
              <a:spcBef>
                <a:spcPts val="1800"/>
              </a:spcBef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E.g.: Spanish case: development in 2018 of the Transfer </a:t>
            </a:r>
            <a:r>
              <a:rPr lang="en-GB" sz="24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Sexenio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Spain </a:t>
            </a:r>
          </a:p>
          <a:p>
            <a:pPr marL="1257300" lvl="1" indent="-342900">
              <a:lnSpc>
                <a:spcPct val="107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evaluation consider outputs beyond the traditional STEM outputs (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spin off or  patents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257300" lvl="1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evaluation include other outputs such as: 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diffusion through books, media, professional documents (reports, etc.) or belonging to advisory committees…</a:t>
            </a:r>
          </a:p>
          <a:p>
            <a:pPr marL="1257300" lvl="1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evaluation embraces a variety of activities with providing societal impact.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DB70944-8B23-44AF-859D-1B7F6AFD318F}"/>
              </a:ext>
            </a:extLst>
          </p:cNvPr>
          <p:cNvSpPr/>
          <p:nvPr/>
        </p:nvSpPr>
        <p:spPr>
          <a:xfrm>
            <a:off x="665747" y="766370"/>
            <a:ext cx="11028947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 need to provide evaluative equivalent between excellence and relevance, but how to provide equivalent measures to something difficult to measure?</a:t>
            </a:r>
            <a:endParaRPr lang="es-ES" sz="24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02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0" y="0"/>
            <a:ext cx="7886700" cy="995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400" b="1" dirty="0">
              <a:solidFill>
                <a:srgbClr val="0092A7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" name="Content Placeholder 7"/>
          <p:cNvSpPr txBox="1">
            <a:spLocks/>
          </p:cNvSpPr>
          <p:nvPr/>
        </p:nvSpPr>
        <p:spPr>
          <a:xfrm>
            <a:off x="0" y="995362"/>
            <a:ext cx="12192000" cy="55384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lvl="1">
              <a:lnSpc>
                <a:spcPct val="114000"/>
              </a:lnSpc>
              <a:spcBef>
                <a:spcPts val="900"/>
              </a:spcBef>
              <a:spcAft>
                <a:spcPts val="1200"/>
              </a:spcAft>
            </a:pPr>
            <a:endParaRPr lang="en-GB" sz="2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CAF-70B0-42B6-842F-011433197F2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F46669B-12AE-4C96-8B54-C537D8A331B7}"/>
              </a:ext>
            </a:extLst>
          </p:cNvPr>
          <p:cNvSpPr/>
          <p:nvPr/>
        </p:nvSpPr>
        <p:spPr>
          <a:xfrm>
            <a:off x="-191386" y="1990724"/>
            <a:ext cx="11610474" cy="2830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To develop evaluation systems that encourage people to aspire to relevant practices as part of being a “good researcher”. 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 streams (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ex-ante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ex-post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evaluation)</a:t>
            </a:r>
          </a:p>
          <a:p>
            <a:pPr marL="12001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leaders / Advertising positions </a:t>
            </a:r>
          </a:p>
          <a:p>
            <a:pPr marL="12001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PhD programmes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BB7B095-5A14-489E-B957-F4554DE80438}"/>
              </a:ext>
            </a:extLst>
          </p:cNvPr>
          <p:cNvSpPr/>
          <p:nvPr/>
        </p:nvSpPr>
        <p:spPr>
          <a:xfrm>
            <a:off x="168442" y="174516"/>
            <a:ext cx="1202355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How can we reduce the effect of this imbalanced research evaluation system?</a:t>
            </a:r>
            <a:endParaRPr lang="en-GB" sz="2600" b="1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722B36D-82B2-4A97-B7B9-251331408C4F}"/>
              </a:ext>
            </a:extLst>
          </p:cNvPr>
          <p:cNvSpPr/>
          <p:nvPr/>
        </p:nvSpPr>
        <p:spPr>
          <a:xfrm>
            <a:off x="665747" y="766370"/>
            <a:ext cx="11028947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 need to provide evaluative equivalent between excellence and relevance, but how to provide equivalent measures to something difficult to measure?</a:t>
            </a:r>
            <a:endParaRPr lang="es-ES" sz="24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56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0" y="0"/>
            <a:ext cx="7886700" cy="995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400" b="1" dirty="0">
              <a:solidFill>
                <a:srgbClr val="0092A7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" name="Content Placeholder 7"/>
          <p:cNvSpPr txBox="1">
            <a:spLocks/>
          </p:cNvSpPr>
          <p:nvPr/>
        </p:nvSpPr>
        <p:spPr>
          <a:xfrm>
            <a:off x="0" y="995362"/>
            <a:ext cx="12192000" cy="55384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lvl="1">
              <a:lnSpc>
                <a:spcPct val="114000"/>
              </a:lnSpc>
              <a:spcBef>
                <a:spcPts val="900"/>
              </a:spcBef>
              <a:spcAft>
                <a:spcPts val="1200"/>
              </a:spcAft>
            </a:pPr>
            <a:endParaRPr lang="en-GB" sz="2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CAF-70B0-42B6-842F-011433197F2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F46669B-12AE-4C96-8B54-C537D8A331B7}"/>
              </a:ext>
            </a:extLst>
          </p:cNvPr>
          <p:cNvSpPr/>
          <p:nvPr/>
        </p:nvSpPr>
        <p:spPr>
          <a:xfrm>
            <a:off x="0" y="1853515"/>
            <a:ext cx="12039600" cy="4467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have a community with a shared understanding of what impact is:</a:t>
            </a:r>
          </a:p>
          <a:p>
            <a:pPr marL="439200" indent="-342900">
              <a:lnSpc>
                <a:spcPct val="107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cannot define in advance the kind of research practices that counts as impact </a:t>
            </a:r>
          </a:p>
          <a:p>
            <a:pPr marL="439200" indent="-342900">
              <a:lnSpc>
                <a:spcPct val="107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have to look whether the practices conducted are reasonable in terms of impact</a:t>
            </a:r>
          </a:p>
          <a:p>
            <a:pPr marL="439200" indent="-342900">
              <a:lnSpc>
                <a:spcPct val="107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impact is so new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there is not general principal</a:t>
            </a:r>
          </a:p>
          <a:p>
            <a:pPr marL="439200" indent="-342900">
              <a:lnSpc>
                <a:spcPct val="107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the most urgent challenge is to work with impact evaluators to created a shared and stable sense of what good engagement practices are: </a:t>
            </a:r>
          </a:p>
          <a:p>
            <a:pPr marL="1200150" lvl="1" indent="-285750">
              <a:lnSpc>
                <a:spcPct val="107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development in understanding impact for researchers </a:t>
            </a:r>
          </a:p>
          <a:p>
            <a:pPr marL="1200150" lvl="1" indent="-285750">
              <a:lnSpc>
                <a:spcPct val="107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with learned societies to create disciplinary understanding </a:t>
            </a:r>
            <a:endParaRPr lang="es-E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B474E14-DBEE-416F-8AD8-498B118483FE}"/>
              </a:ext>
            </a:extLst>
          </p:cNvPr>
          <p:cNvSpPr/>
          <p:nvPr/>
        </p:nvSpPr>
        <p:spPr>
          <a:xfrm>
            <a:off x="665747" y="766370"/>
            <a:ext cx="11028947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 need to provide evaluative equivalent between excellence and relevance, but how to provide equivalent measures to something difficult to measure?</a:t>
            </a:r>
            <a:endParaRPr lang="es-ES" sz="24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DEC8C58-EE2A-4BE5-B84F-752279A97269}"/>
              </a:ext>
            </a:extLst>
          </p:cNvPr>
          <p:cNvSpPr/>
          <p:nvPr/>
        </p:nvSpPr>
        <p:spPr>
          <a:xfrm>
            <a:off x="168442" y="174516"/>
            <a:ext cx="1202355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How can we reduce the effect of this imbalanced research evaluation system?</a:t>
            </a:r>
            <a:endParaRPr lang="en-GB" sz="2600" b="1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62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0" y="0"/>
            <a:ext cx="7886700" cy="995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400" b="1" dirty="0">
              <a:solidFill>
                <a:srgbClr val="0092A7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" name="Content Placeholder 7"/>
          <p:cNvSpPr txBox="1">
            <a:spLocks/>
          </p:cNvSpPr>
          <p:nvPr/>
        </p:nvSpPr>
        <p:spPr>
          <a:xfrm>
            <a:off x="0" y="995362"/>
            <a:ext cx="12192000" cy="55384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lvl="1">
              <a:lnSpc>
                <a:spcPct val="114000"/>
              </a:lnSpc>
              <a:spcBef>
                <a:spcPts val="900"/>
              </a:spcBef>
              <a:spcAft>
                <a:spcPts val="1200"/>
              </a:spcAft>
            </a:pPr>
            <a:endParaRPr lang="en-GB" sz="2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CAF-70B0-42B6-842F-011433197F2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F71BA51-F7F5-42CA-956E-C3A5FC4E0AE6}"/>
              </a:ext>
            </a:extLst>
          </p:cNvPr>
          <p:cNvSpPr/>
          <p:nvPr/>
        </p:nvSpPr>
        <p:spPr>
          <a:xfrm>
            <a:off x="168442" y="174516"/>
            <a:ext cx="120235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76CAC01-696A-45F7-B328-E474035BA0FE}"/>
              </a:ext>
            </a:extLst>
          </p:cNvPr>
          <p:cNvSpPr/>
          <p:nvPr/>
        </p:nvSpPr>
        <p:spPr>
          <a:xfrm>
            <a:off x="370973" y="1235734"/>
            <a:ext cx="11450053" cy="3649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know the evaluation system is working well if it helps researchers to be comfortable in talking about:</a:t>
            </a:r>
          </a:p>
          <a:p>
            <a:pPr marL="971550" lvl="1" indent="-5143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GB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“good research”; </a:t>
            </a:r>
          </a:p>
          <a:p>
            <a:pPr marL="971550" lvl="1" indent="-5143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GB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they responded to social situations;</a:t>
            </a:r>
          </a:p>
          <a:p>
            <a:pPr marL="971550" lvl="1" indent="-5143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GB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they changed the direction their research took; and</a:t>
            </a:r>
          </a:p>
          <a:p>
            <a:pPr marL="971550" lvl="1" indent="-5143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GB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they create knowledge that makes a difference</a:t>
            </a:r>
            <a:endParaRPr lang="es-E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B53A1A6-9CAB-44F2-9C8C-60D54F7BB06C}"/>
              </a:ext>
            </a:extLst>
          </p:cNvPr>
          <p:cNvSpPr/>
          <p:nvPr/>
        </p:nvSpPr>
        <p:spPr>
          <a:xfrm>
            <a:off x="0" y="2189827"/>
            <a:ext cx="11450053" cy="968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32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75450-4CD0-438A-90A9-4E3F70240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9399" y="3087165"/>
            <a:ext cx="6858000" cy="801185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Thank you for your attention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55575450-4CD0-438A-90A9-4E3F70240368}"/>
              </a:ext>
            </a:extLst>
          </p:cNvPr>
          <p:cNvSpPr txBox="1">
            <a:spLocks/>
          </p:cNvSpPr>
          <p:nvPr/>
        </p:nvSpPr>
        <p:spPr>
          <a:xfrm>
            <a:off x="2358887" y="3398323"/>
            <a:ext cx="8065604" cy="801185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0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3CAF-70B0-42B6-842F-011433197F2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3179CAB-7979-4354-A65D-1D56F98EC6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71" t="6107" r="20243" b="9872"/>
          <a:stretch/>
        </p:blipFill>
        <p:spPr>
          <a:xfrm>
            <a:off x="9677399" y="4422593"/>
            <a:ext cx="2514601" cy="212922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1C2E61D-EAA0-4367-8DDD-63BA5C13D3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485" y="5205217"/>
            <a:ext cx="3534936" cy="116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5956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743</Words>
  <Application>Microsoft Office PowerPoint</Application>
  <PresentationFormat>Panorámica</PresentationFormat>
  <Paragraphs>70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Monotype Sorts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ingenio</dc:creator>
  <cp:lastModifiedBy>Julia Olmos</cp:lastModifiedBy>
  <cp:revision>127</cp:revision>
  <dcterms:created xsi:type="dcterms:W3CDTF">2019-08-01T15:32:36Z</dcterms:created>
  <dcterms:modified xsi:type="dcterms:W3CDTF">2020-02-17T23:16:36Z</dcterms:modified>
</cp:coreProperties>
</file>