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317" r:id="rId2"/>
    <p:sldId id="309" r:id="rId3"/>
    <p:sldId id="318" r:id="rId4"/>
    <p:sldId id="319" r:id="rId5"/>
    <p:sldId id="320" r:id="rId6"/>
    <p:sldId id="321" r:id="rId7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 autoAdjust="0"/>
  </p:normalViewPr>
  <p:slideViewPr>
    <p:cSldViewPr>
      <p:cViewPr varScale="1">
        <p:scale>
          <a:sx n="82" d="100"/>
          <a:sy n="82" d="100"/>
        </p:scale>
        <p:origin x="5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ocuments\7_maan_vertail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Taul1!$B$34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Taul1!$A$35:$A$37</c:f>
              <c:strCache>
                <c:ptCount val="3"/>
                <c:pt idx="0">
                  <c:v>Share of journal articles</c:v>
                </c:pt>
                <c:pt idx="1">
                  <c:v>Share of researchers publishing only in</c:v>
                </c:pt>
                <c:pt idx="2">
                  <c:v>Share of researchers publishing once in</c:v>
                </c:pt>
              </c:strCache>
            </c:strRef>
          </c:cat>
          <c:val>
            <c:numRef>
              <c:f>Taul1!$B$35:$B$37</c:f>
              <c:numCache>
                <c:formatCode>0%</c:formatCode>
                <c:ptCount val="3"/>
                <c:pt idx="0">
                  <c:v>0.78300000000000003</c:v>
                </c:pt>
                <c:pt idx="1">
                  <c:v>0.59299999999999997</c:v>
                </c:pt>
                <c:pt idx="2">
                  <c:v>0.82699999999999996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6-463F-982F-3BEECA51BA94}"/>
            </c:ext>
          </c:extLst>
        </c:ser>
        <c:ser>
          <c:idx val="1"/>
          <c:order val="1"/>
          <c:tx>
            <c:strRef>
              <c:f>Taul1!$C$34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Taul1!$A$35:$A$37</c:f>
              <c:strCache>
                <c:ptCount val="3"/>
                <c:pt idx="0">
                  <c:v>Share of journal articles</c:v>
                </c:pt>
                <c:pt idx="1">
                  <c:v>Share of researchers publishing only in</c:v>
                </c:pt>
                <c:pt idx="2">
                  <c:v>Share of researchers publishing once in</c:v>
                </c:pt>
              </c:strCache>
            </c:strRef>
          </c:cat>
          <c:val>
            <c:numRef>
              <c:f>Taul1!$C$35:$C$37</c:f>
              <c:numCache>
                <c:formatCode>0%</c:formatCode>
                <c:ptCount val="3"/>
                <c:pt idx="0">
                  <c:v>0.18099999999999999</c:v>
                </c:pt>
                <c:pt idx="1">
                  <c:v>0.14399999999999999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46-463F-982F-3BEECA51BA94}"/>
            </c:ext>
          </c:extLst>
        </c:ser>
        <c:ser>
          <c:idx val="2"/>
          <c:order val="2"/>
          <c:tx>
            <c:strRef>
              <c:f>Taul1!$D$34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Taul1!$A$35:$A$37</c:f>
              <c:strCache>
                <c:ptCount val="3"/>
                <c:pt idx="0">
                  <c:v>Share of journal articles</c:v>
                </c:pt>
                <c:pt idx="1">
                  <c:v>Share of researchers publishing only in</c:v>
                </c:pt>
                <c:pt idx="2">
                  <c:v>Share of researchers publishing once in</c:v>
                </c:pt>
              </c:strCache>
            </c:strRef>
          </c:cat>
          <c:val>
            <c:numRef>
              <c:f>Taul1!$D$35:$D$37</c:f>
              <c:numCache>
                <c:formatCode>0%</c:formatCode>
                <c:ptCount val="3"/>
                <c:pt idx="0">
                  <c:v>3.5999999999999997E-2</c:v>
                </c:pt>
                <c:pt idx="1">
                  <c:v>2.4E-2</c:v>
                </c:pt>
                <c:pt idx="2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46-463F-982F-3BEECA51B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7551616"/>
        <c:axId val="929251152"/>
      </c:barChart>
      <c:catAx>
        <c:axId val="92755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9251152"/>
        <c:crosses val="autoZero"/>
        <c:auto val="1"/>
        <c:lblAlgn val="ctr"/>
        <c:lblOffset val="100"/>
        <c:noMultiLvlLbl val="0"/>
      </c:catAx>
      <c:valAx>
        <c:axId val="929251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92755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pPr>
              <a:defRPr/>
            </a:pPr>
            <a:fld id="{BC84601A-861B-465B-BF7C-712DD436FFE4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pPr>
              <a:defRPr/>
            </a:pPr>
            <a:fld id="{D8C81084-0DCC-4681-A5AC-0AEB320FC3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2996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8479-5A65-4072-BB2F-0B4634C84FCD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7B88-CE7B-4419-A609-D2D16D920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EDB2-A3FC-407F-8AB9-94826E203E06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2158-EED0-445D-9048-93F5C3CF8F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5115-2D29-4100-BBB4-6DBC69A6DEAB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BFAE-24DB-447E-B6E5-D7EC8CDE6C8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Otsikko sekä sisältö tekstin yläpuol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0817-6E5C-448E-997F-C4EE21E146E7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31B4-4F6E-4AE0-85F2-DC6F705D668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59E2-9F54-40C0-9588-38A80D779E9C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667BC-7C7F-41A2-BBA1-F533DBA02F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A020-EE4F-44E4-979C-01482FFEB87B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28CA2-EF63-4CFE-A6B7-CC1F0DE6D0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16A77-A2F7-49F9-9114-DACD9D671AFB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1BB0F-09A4-412D-8A20-45C619C9E5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35CE-27F3-440A-88C9-5F44E7A83F29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7D1E7-E2C4-4B10-98C3-35100A9DA5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62D20-912A-4347-9534-3B39843E04C6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3D92D-AA09-4A6A-AE86-043BE84D571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54ED-1066-4B4B-AA69-7899E4719525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FF1E-894C-4F0D-8931-97CCF779EF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C1EEB-48A2-44F4-9FE7-24240FE229FF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B926-41BF-4596-9A9F-ACAE82F396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FA212-47A4-4506-AB60-DD2400841E0D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4614-C89C-4D51-A216-A6DF896AA2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F9600D-516A-488D-92F9-0AF55B561B25}" type="datetimeFigureOut">
              <a:rPr lang="fi-FI"/>
              <a:pPr>
                <a:defRPr/>
              </a:pPr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EAC9D0-F0A1-4681-AF70-7401592321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/>
          <a:lstStyle/>
          <a:p>
            <a:r>
              <a:rPr lang="en-US" sz="3200" b="1" dirty="0"/>
              <a:t>Productivity and the structure of outputs in various SSH disciplines across European countries and Quebec</a:t>
            </a:r>
            <a:r>
              <a:rPr lang="en-GB" sz="3200" b="1" dirty="0"/>
              <a:t>: STSM Report</a:t>
            </a:r>
            <a:endParaRPr lang="fi-FI" sz="3200" dirty="0"/>
          </a:p>
        </p:txBody>
      </p:sp>
      <p:sp>
        <p:nvSpPr>
          <p:cNvPr id="2051" name="Alaotsikko 3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736304"/>
          </a:xfrm>
        </p:spPr>
        <p:txBody>
          <a:bodyPr/>
          <a:lstStyle/>
          <a:p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Janne Pölönen</a:t>
            </a:r>
          </a:p>
          <a:p>
            <a:r>
              <a:rPr lang="fi-FI" sz="2400" dirty="0"/>
              <a:t>Federation of </a:t>
            </a:r>
            <a:r>
              <a:rPr lang="fi-FI" sz="2400" dirty="0" err="1"/>
              <a:t>Finnish</a:t>
            </a:r>
            <a:r>
              <a:rPr lang="fi-FI" sz="2400" dirty="0"/>
              <a:t> </a:t>
            </a:r>
            <a:r>
              <a:rPr lang="fi-FI" sz="2400" dirty="0" err="1"/>
              <a:t>Learned</a:t>
            </a:r>
            <a:r>
              <a:rPr lang="fi-FI" sz="2400" dirty="0"/>
              <a:t> </a:t>
            </a:r>
            <a:r>
              <a:rPr lang="fi-FI" sz="2400" dirty="0" err="1"/>
              <a:t>Societies</a:t>
            </a:r>
            <a:endParaRPr lang="fi-FI" sz="2400" dirty="0">
              <a:solidFill>
                <a:srgbClr val="898989"/>
              </a:solidFill>
            </a:endParaRPr>
          </a:p>
          <a:p>
            <a:r>
              <a:rPr lang="en-US" sz="2400" b="1" dirty="0"/>
              <a:t>ENRESSH Meeting</a:t>
            </a:r>
          </a:p>
          <a:p>
            <a:r>
              <a:rPr lang="fi-FI" sz="2400" b="1" dirty="0"/>
              <a:t>Podgorica 7.-8.3.2019</a:t>
            </a:r>
          </a:p>
          <a:p>
            <a:endParaRPr lang="fi-FI" sz="2400" dirty="0"/>
          </a:p>
          <a:p>
            <a:endParaRPr lang="fi-FI" sz="2400" dirty="0"/>
          </a:p>
        </p:txBody>
      </p:sp>
      <p:pic>
        <p:nvPicPr>
          <p:cNvPr id="2052" name="Sisällön paikkamerkki 3" descr="tsvpalkki sininen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819150"/>
          </a:xfrm>
        </p:spPr>
      </p:pic>
    </p:spTree>
    <p:extLst>
      <p:ext uri="{BB962C8B-B14F-4D97-AF65-F5344CB8AC3E}">
        <p14:creationId xmlns:p14="http://schemas.microsoft.com/office/powerpoint/2010/main" val="326419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uva 1" descr="tsvpalkki sinin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2"/>
          <p:cNvSpPr>
            <a:spLocks noGrp="1"/>
          </p:cNvSpPr>
          <p:nvPr>
            <p:ph type="title"/>
          </p:nvPr>
        </p:nvSpPr>
        <p:spPr>
          <a:xfrm>
            <a:off x="467544" y="836612"/>
            <a:ext cx="8301806" cy="1008211"/>
          </a:xfrm>
        </p:spPr>
        <p:txBody>
          <a:bodyPr/>
          <a:lstStyle/>
          <a:p>
            <a:pPr eaLnBrk="1" hangingPunct="1"/>
            <a:r>
              <a:rPr lang="en-US" sz="3200" dirty="0"/>
              <a:t>COST-STSM-CA15137-35312</a:t>
            </a:r>
            <a:endParaRPr lang="fi-FI" sz="3200" dirty="0"/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 bwMode="auto">
          <a:xfrm>
            <a:off x="323528" y="2060848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ENRESSH Call Number 3_3 Topic 3.1: Productivity and the structure of outputs in various SSH disciplines across European countries and Quebec.</a:t>
            </a:r>
            <a:endParaRPr lang="fi-FI" sz="2000" dirty="0"/>
          </a:p>
          <a:p>
            <a:r>
              <a:rPr lang="en-US" sz="2000" dirty="0"/>
              <a:t>Host: Scholarly Communication Research Group, </a:t>
            </a:r>
            <a:r>
              <a:rPr lang="pl-PL" sz="2000" dirty="0"/>
              <a:t>Adam Mickiewicz University in Poznań</a:t>
            </a:r>
            <a:endParaRPr lang="en-US" sz="2000" dirty="0"/>
          </a:p>
          <a:p>
            <a:r>
              <a:rPr lang="en-US" sz="2000" dirty="0"/>
              <a:t>Period: from 20-01-2019 until 03-02-2019 </a:t>
            </a:r>
          </a:p>
          <a:p>
            <a:r>
              <a:rPr lang="en-US" sz="2000" dirty="0"/>
              <a:t>Grant: EUR 1900</a:t>
            </a:r>
          </a:p>
          <a:p>
            <a:r>
              <a:rPr lang="en-US" sz="2000" dirty="0"/>
              <a:t>The work consists of two tasks: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Integrating the Finnish national publication data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Finnish SSH researchers’ language patterns in journal publishing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Creating a list of unique journals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Planning topics of study and drafting data and methods description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uva 1" descr="tsvpalkki sinin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2"/>
          <p:cNvSpPr>
            <a:spLocks noGrp="1"/>
          </p:cNvSpPr>
          <p:nvPr>
            <p:ph type="title"/>
          </p:nvPr>
        </p:nvSpPr>
        <p:spPr>
          <a:xfrm>
            <a:off x="467544" y="836612"/>
            <a:ext cx="8301806" cy="1008211"/>
          </a:xfrm>
        </p:spPr>
        <p:txBody>
          <a:bodyPr/>
          <a:lstStyle/>
          <a:p>
            <a:pPr eaLnBrk="1" hangingPunct="1"/>
            <a:r>
              <a:rPr lang="en-US" sz="3200" dirty="0"/>
              <a:t>Integrating the Finnish national publication data</a:t>
            </a:r>
            <a:endParaRPr lang="fi-FI" sz="3200" dirty="0"/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 bwMode="auto">
          <a:xfrm>
            <a:off x="323528" y="2060848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Data requirements: 1) a list of unique SSH researchers, 2) a list of unique peer-reviewed journal articles, and 3) a list of pairs of the researcher and article ID’s to connect researchers and articles. </a:t>
            </a:r>
          </a:p>
          <a:p>
            <a:r>
              <a:rPr lang="en-US" sz="2000" dirty="0"/>
              <a:t>CSC – IT Center for Science provided us, based on a special dataset produced for the Ministry of Education and Culture, the lists of SSH researchers and their publications.</a:t>
            </a:r>
          </a:p>
          <a:p>
            <a:r>
              <a:rPr lang="en-US" sz="2000" b="1" dirty="0"/>
              <a:t>2,464 SSH researchers </a:t>
            </a:r>
            <a:r>
              <a:rPr lang="en-US" sz="2000" dirty="0"/>
              <a:t>from 5 out of 14 universities (</a:t>
            </a:r>
            <a:r>
              <a:rPr lang="en-US" sz="2000" dirty="0" err="1"/>
              <a:t>Hanken</a:t>
            </a:r>
            <a:r>
              <a:rPr lang="en-US" sz="2000" dirty="0"/>
              <a:t>, Helsinki, Oulu, Tampere and Turku), of whose FTE in 2011–2012 at least 50 % was allocated to SSH fields. </a:t>
            </a:r>
          </a:p>
          <a:p>
            <a:r>
              <a:rPr lang="en-US" sz="2000" b="1" dirty="0"/>
              <a:t>5,901 peer-reviewed articles in journals </a:t>
            </a:r>
            <a:r>
              <a:rPr lang="en-US" sz="2000" dirty="0"/>
              <a:t>published in 2012-2014 from the VIRTA-publication information service. For each publication, the reporting university has indicated the publication type, OECD field of science, and peer review status.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03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uva 1" descr="tsvpalkki sinin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2"/>
          <p:cNvSpPr>
            <a:spLocks noGrp="1"/>
          </p:cNvSpPr>
          <p:nvPr>
            <p:ph type="title"/>
          </p:nvPr>
        </p:nvSpPr>
        <p:spPr>
          <a:xfrm>
            <a:off x="467544" y="836612"/>
            <a:ext cx="8301806" cy="1008211"/>
          </a:xfrm>
        </p:spPr>
        <p:txBody>
          <a:bodyPr/>
          <a:lstStyle/>
          <a:p>
            <a:pPr eaLnBrk="1" hangingPunct="1"/>
            <a:r>
              <a:rPr lang="en-US" sz="3200" dirty="0"/>
              <a:t>Finnish SSH researchers’ language patterns </a:t>
            </a:r>
            <a:endParaRPr lang="fi-FI" sz="3200" dirty="0"/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 bwMode="auto">
          <a:xfrm>
            <a:off x="272406" y="1827264"/>
            <a:ext cx="84969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Of 2,464 SSH researchers, 76 % publish in only 1 language, 23 % in 2 languages and 1 % in 3 or more languages</a:t>
            </a:r>
          </a:p>
          <a:p>
            <a:r>
              <a:rPr lang="en-US" sz="2000" dirty="0"/>
              <a:t>The results are compared with other European countries in a manuscript being prepared for submission to a peer-reviewed international journal  </a:t>
            </a:r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97CFFADC-C645-4B5D-B2D5-2052F0933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384074"/>
              </p:ext>
            </p:extLst>
          </p:nvPr>
        </p:nvGraphicFramePr>
        <p:xfrm>
          <a:off x="0" y="3284983"/>
          <a:ext cx="9144000" cy="356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7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uva 1" descr="tsvpalkki sinin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2"/>
          <p:cNvSpPr>
            <a:spLocks noGrp="1"/>
          </p:cNvSpPr>
          <p:nvPr>
            <p:ph type="title"/>
          </p:nvPr>
        </p:nvSpPr>
        <p:spPr>
          <a:xfrm>
            <a:off x="467544" y="836612"/>
            <a:ext cx="8301806" cy="1008211"/>
          </a:xfrm>
        </p:spPr>
        <p:txBody>
          <a:bodyPr/>
          <a:lstStyle/>
          <a:p>
            <a:pPr eaLnBrk="1" hangingPunct="1"/>
            <a:r>
              <a:rPr lang="en-US" sz="3200" dirty="0"/>
              <a:t>Creating a list of unique journals</a:t>
            </a:r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 bwMode="auto">
          <a:xfrm>
            <a:off x="323528" y="2060848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identified all unique ISSN-codes from journals used by SSH researchers in seven countries and CSC – IT Center for Science provided us with the following information registered in the International ISSN Center:</a:t>
            </a:r>
          </a:p>
          <a:p>
            <a:pPr lvl="1"/>
            <a:r>
              <a:rPr lang="en-US" sz="1600" dirty="0"/>
              <a:t>ISSN-L </a:t>
            </a:r>
          </a:p>
          <a:p>
            <a:pPr lvl="1"/>
            <a:r>
              <a:rPr lang="en-US" sz="1600" dirty="0"/>
              <a:t>ISSN-print </a:t>
            </a:r>
          </a:p>
          <a:p>
            <a:pPr lvl="1"/>
            <a:r>
              <a:rPr lang="en-US" sz="1600" dirty="0"/>
              <a:t>ISSN-electronic </a:t>
            </a:r>
          </a:p>
          <a:p>
            <a:pPr lvl="1"/>
            <a:r>
              <a:rPr lang="en-US" sz="1600" dirty="0"/>
              <a:t>journal name </a:t>
            </a:r>
          </a:p>
          <a:p>
            <a:pPr lvl="1"/>
            <a:r>
              <a:rPr lang="en-US" sz="1600" dirty="0"/>
              <a:t>Publisher </a:t>
            </a:r>
          </a:p>
          <a:p>
            <a:pPr lvl="1"/>
            <a:r>
              <a:rPr lang="en-US" sz="1600" dirty="0"/>
              <a:t>Country of Publishing </a:t>
            </a:r>
          </a:p>
          <a:p>
            <a:pPr lvl="1"/>
            <a:r>
              <a:rPr lang="en-US" sz="1600" dirty="0"/>
              <a:t>Start year</a:t>
            </a:r>
          </a:p>
          <a:p>
            <a:pPr lvl="1"/>
            <a:r>
              <a:rPr lang="en-US" sz="1600" dirty="0"/>
              <a:t>End Year </a:t>
            </a:r>
          </a:p>
          <a:p>
            <a:r>
              <a:rPr lang="en-US" sz="2000" dirty="0"/>
              <a:t>Using this journal data we have identified 18,251 unique journals on the level of all countries. </a:t>
            </a:r>
          </a:p>
        </p:txBody>
      </p:sp>
    </p:spTree>
    <p:extLst>
      <p:ext uri="{BB962C8B-B14F-4D97-AF65-F5344CB8AC3E}">
        <p14:creationId xmlns:p14="http://schemas.microsoft.com/office/powerpoint/2010/main" val="147635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uva 1" descr="tsvpalkki sinin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2"/>
          <p:cNvSpPr>
            <a:spLocks noGrp="1"/>
          </p:cNvSpPr>
          <p:nvPr>
            <p:ph type="title"/>
          </p:nvPr>
        </p:nvSpPr>
        <p:spPr>
          <a:xfrm>
            <a:off x="467544" y="836612"/>
            <a:ext cx="8301806" cy="1008211"/>
          </a:xfrm>
        </p:spPr>
        <p:txBody>
          <a:bodyPr/>
          <a:lstStyle/>
          <a:p>
            <a:pPr eaLnBrk="1" hangingPunct="1"/>
            <a:r>
              <a:rPr lang="en-US" sz="3200" dirty="0"/>
              <a:t>Planning topics of study</a:t>
            </a:r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 bwMode="auto">
          <a:xfrm>
            <a:off x="323528" y="2060848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identified six topics to be studied on basis of the dataset: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Language patterns in SSH journal publishing across disciplines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Gender differences in SSH journal publishing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Gender differences of productivity in light of PRFS indicators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The selection of SSH journals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SSH journals and open access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Differences between SSH fields in journal publication patterns</a:t>
            </a:r>
          </a:p>
          <a:p>
            <a:r>
              <a:rPr lang="en-US" sz="2000" dirty="0"/>
              <a:t>We expect research on these topics to result in several presentations and papers in international conferences and peer-reviewed journals.</a:t>
            </a:r>
          </a:p>
        </p:txBody>
      </p:sp>
    </p:spTree>
    <p:extLst>
      <p:ext uri="{BB962C8B-B14F-4D97-AF65-F5344CB8AC3E}">
        <p14:creationId xmlns:p14="http://schemas.microsoft.com/office/powerpoint/2010/main" val="252906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21138</TotalTime>
  <Words>466</Words>
  <Application>Microsoft Office PowerPoint</Application>
  <PresentationFormat>Näytössä katseltava diaesitys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Productivity and the structure of outputs in various SSH disciplines across European countries and Quebec: STSM Report</vt:lpstr>
      <vt:lpstr>COST-STSM-CA15137-35312</vt:lpstr>
      <vt:lpstr>Integrating the Finnish national publication data</vt:lpstr>
      <vt:lpstr>Finnish SSH researchers’ language patterns </vt:lpstr>
      <vt:lpstr>Creating a list of unique journals</vt:lpstr>
      <vt:lpstr>Planning topics of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Jari Loisa</dc:creator>
  <cp:lastModifiedBy>Janne Pölönen</cp:lastModifiedBy>
  <cp:revision>960</cp:revision>
  <cp:lastPrinted>2013-05-28T09:04:56Z</cp:lastPrinted>
  <dcterms:created xsi:type="dcterms:W3CDTF">2009-03-16T08:36:24Z</dcterms:created>
  <dcterms:modified xsi:type="dcterms:W3CDTF">2019-03-06T21:09:14Z</dcterms:modified>
</cp:coreProperties>
</file>