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92" r:id="rId3"/>
    <p:sldId id="297" r:id="rId4"/>
    <p:sldId id="300" r:id="rId5"/>
    <p:sldId id="282" r:id="rId6"/>
    <p:sldId id="298" r:id="rId7"/>
    <p:sldId id="299" r:id="rId8"/>
    <p:sldId id="304" r:id="rId9"/>
    <p:sldId id="301" r:id="rId10"/>
    <p:sldId id="302" r:id="rId11"/>
    <p:sldId id="303" r:id="rId12"/>
    <p:sldId id="305" r:id="rId13"/>
    <p:sldId id="307" r:id="rId14"/>
    <p:sldId id="309" r:id="rId15"/>
    <p:sldId id="306" r:id="rId16"/>
    <p:sldId id="30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550"/>
    <a:srgbClr val="C9194B"/>
    <a:srgbClr val="881133"/>
    <a:srgbClr val="C7C7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72CED-85B9-49CF-835D-698C189003DA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84445-4F14-4D33-97F9-BBC8EAFB68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988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84445-4F14-4D33-97F9-BBC8EAFB68F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236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D2867-852B-4316-A89F-69D2A7C9F715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EAC0B-0439-4CFA-B420-3D0A043BA5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281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D2867-852B-4316-A89F-69D2A7C9F715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EAC0B-0439-4CFA-B420-3D0A043BA5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423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D2867-852B-4316-A89F-69D2A7C9F715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EAC0B-0439-4CFA-B420-3D0A043BA5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738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D2867-852B-4316-A89F-69D2A7C9F715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EAC0B-0439-4CFA-B420-3D0A043BA5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274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D2867-852B-4316-A89F-69D2A7C9F715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EAC0B-0439-4CFA-B420-3D0A043BA5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919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D2867-852B-4316-A89F-69D2A7C9F715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EAC0B-0439-4CFA-B420-3D0A043BA5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252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D2867-852B-4316-A89F-69D2A7C9F715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EAC0B-0439-4CFA-B420-3D0A043BA5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705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D2867-852B-4316-A89F-69D2A7C9F715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EAC0B-0439-4CFA-B420-3D0A043BA5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8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D2867-852B-4316-A89F-69D2A7C9F715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EAC0B-0439-4CFA-B420-3D0A043BA5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460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D2867-852B-4316-A89F-69D2A7C9F715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EAC0B-0439-4CFA-B420-3D0A043BA5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759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D2867-852B-4316-A89F-69D2A7C9F715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EAC0B-0439-4CFA-B420-3D0A043BA5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763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D2867-852B-4316-A89F-69D2A7C9F715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EAC0B-0439-4CFA-B420-3D0A043BA5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04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US" dirty="0"/>
              <a:t> European databases for research </a:t>
            </a:r>
            <a:r>
              <a:rPr lang="en-US" dirty="0" smtClean="0"/>
              <a:t>output</a:t>
            </a:r>
            <a:r>
              <a:rPr lang="en-US" dirty="0"/>
              <a:t>	</a:t>
            </a:r>
            <a:br>
              <a:rPr lang="en-US" dirty="0"/>
            </a:b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0" y="6199318"/>
            <a:ext cx="121919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Podgorica</a:t>
            </a:r>
            <a:r>
              <a:rPr lang="lv-LV" sz="1200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: </a:t>
            </a:r>
            <a:r>
              <a:rPr lang="en-US" sz="1200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March 7</a:t>
            </a:r>
            <a:r>
              <a:rPr lang="lv-LV" sz="1200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, 201</a:t>
            </a:r>
            <a:r>
              <a:rPr lang="en-US" sz="1200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9</a:t>
            </a:r>
            <a:endParaRPr lang="en-GB" sz="1200" dirty="0">
              <a:solidFill>
                <a:srgbClr val="000000"/>
              </a:solidFill>
              <a:latin typeface="Gill Sans MT" panose="020B05020201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5091108"/>
            <a:ext cx="12192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Linda </a:t>
            </a:r>
            <a:r>
              <a:rPr lang="en-GB" dirty="0" err="1" smtClean="0">
                <a:solidFill>
                  <a:srgbClr val="000000"/>
                </a:solidFill>
                <a:latin typeface="Gill Sans MT" panose="020B0502020104020203" pitchFamily="34" charset="0"/>
              </a:rPr>
              <a:t>Sīle</a:t>
            </a:r>
            <a:r>
              <a:rPr lang="en-GB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, PhD Student in Social Sciences</a:t>
            </a:r>
            <a:endParaRPr lang="en-GB" dirty="0">
              <a:solidFill>
                <a:srgbClr val="000000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4901514"/>
          </a:xfrm>
          <a:prstGeom prst="rect">
            <a:avLst/>
          </a:prstGeom>
          <a:solidFill>
            <a:srgbClr val="003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" y="2689354"/>
            <a:ext cx="12192000" cy="10991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spc="3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Good practices in database work</a:t>
            </a:r>
            <a:endParaRPr lang="en-GB" sz="3600" spc="3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937657" y="3748963"/>
            <a:ext cx="8244114" cy="708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0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6637" y="5590722"/>
            <a:ext cx="3678952" cy="558926"/>
          </a:xfrm>
          <a:prstGeom prst="rect">
            <a:avLst/>
          </a:prstGeom>
        </p:spPr>
      </p:pic>
      <p:pic>
        <p:nvPicPr>
          <p:cNvPr id="9" name="Imag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657" y="5571523"/>
            <a:ext cx="685845" cy="55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42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5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304462" y="-31896"/>
            <a:ext cx="0" cy="685800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174861" y="0"/>
            <a:ext cx="0" cy="685800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12754" y="2798778"/>
            <a:ext cx="348528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9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#4 Legal framework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610891" y="2871350"/>
            <a:ext cx="7425165" cy="324176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  <a:tabLst>
                <a:tab pos="2058988" algn="l"/>
                <a:tab pos="3232150" algn="l"/>
              </a:tabLst>
            </a:pPr>
            <a:r>
              <a:rPr lang="en-US" sz="19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VABB-SHW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tabLst>
                <a:tab pos="2058988" algn="l"/>
                <a:tab pos="3232150" algn="l"/>
              </a:tabLst>
            </a:pPr>
            <a:endParaRPr lang="en-US" sz="19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tabLst>
                <a:tab pos="2058988" algn="l"/>
                <a:tab pos="3232150" algn="l"/>
              </a:tabLst>
            </a:pPr>
            <a:r>
              <a:rPr lang="en-US" sz="1900" dirty="0">
                <a:solidFill>
                  <a:schemeClr val="bg1"/>
                </a:solidFill>
                <a:latin typeface="Gill Sans MT" panose="020B0502020104020203" pitchFamily="34" charset="0"/>
              </a:rPr>
              <a:t>Detailed legal </a:t>
            </a:r>
            <a:r>
              <a:rPr lang="en-US" sz="19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framework that specifies the need to implement and maintain a database for research output</a:t>
            </a:r>
            <a:endParaRPr lang="en-US" sz="19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20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5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304462" y="-31896"/>
            <a:ext cx="0" cy="685800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174861" y="0"/>
            <a:ext cx="0" cy="685800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12754" y="2798778"/>
            <a:ext cx="348528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9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#5 Collaboration with publishers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610891" y="2871350"/>
            <a:ext cx="7425165" cy="324176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  <a:tabLst>
                <a:tab pos="2058988" algn="l"/>
                <a:tab pos="3232150" algn="l"/>
              </a:tabLst>
            </a:pPr>
            <a:r>
              <a:rPr lang="en-US" sz="19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RINC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tabLst>
                <a:tab pos="2058988" algn="l"/>
                <a:tab pos="3232150" algn="l"/>
              </a:tabLst>
            </a:pPr>
            <a:endParaRPr lang="en-US" sz="19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tabLst>
                <a:tab pos="2058988" algn="l"/>
                <a:tab pos="3232150" algn="l"/>
              </a:tabLst>
            </a:pPr>
            <a:r>
              <a:rPr lang="en-US" sz="1900" dirty="0">
                <a:solidFill>
                  <a:schemeClr val="bg1"/>
                </a:solidFill>
                <a:latin typeface="Gill Sans MT" panose="020B0502020104020203" pitchFamily="34" charset="0"/>
              </a:rPr>
              <a:t>Data transferred from publishers.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tabLst>
                <a:tab pos="2058988" algn="l"/>
                <a:tab pos="3232150" algn="l"/>
              </a:tabLst>
            </a:pPr>
            <a:r>
              <a:rPr lang="en-US" sz="19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Reduced necessity for manual data input by research </a:t>
            </a:r>
            <a:r>
              <a:rPr lang="en-US" sz="1900" dirty="0" err="1" smtClean="0">
                <a:solidFill>
                  <a:schemeClr val="bg1"/>
                </a:solidFill>
                <a:latin typeface="Gill Sans MT" panose="020B0502020104020203" pitchFamily="34" charset="0"/>
              </a:rPr>
              <a:t>organisations</a:t>
            </a:r>
            <a:r>
              <a:rPr lang="en-US" sz="19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790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5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304462" y="-31896"/>
            <a:ext cx="0" cy="685800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174861" y="0"/>
            <a:ext cx="0" cy="685800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12754" y="2798778"/>
            <a:ext cx="34852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9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#6 Interface for information retrieval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610891" y="2871350"/>
            <a:ext cx="7425165" cy="324176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  <a:tabLst>
                <a:tab pos="2058988" algn="l"/>
                <a:tab pos="3232150" algn="l"/>
              </a:tabLst>
            </a:pPr>
            <a:r>
              <a:rPr lang="en-US" sz="19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CROSBI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tabLst>
                <a:tab pos="2058988" algn="l"/>
                <a:tab pos="3232150" algn="l"/>
              </a:tabLst>
            </a:pPr>
            <a:endParaRPr lang="en-US" sz="1900" dirty="0" smtClean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tabLst>
                <a:tab pos="2058988" algn="l"/>
                <a:tab pos="3232150" algn="l"/>
              </a:tabLst>
            </a:pPr>
            <a:r>
              <a:rPr lang="en-US" sz="19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Bibliographic data can be browsed and searched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tabLst>
                <a:tab pos="2058988" algn="l"/>
                <a:tab pos="3232150" algn="l"/>
              </a:tabLst>
            </a:pPr>
            <a:r>
              <a:rPr lang="en-US" sz="19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Links to (OA) full-texts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4063" y="1420950"/>
            <a:ext cx="7629679" cy="437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1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5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304462" y="-31896"/>
            <a:ext cx="0" cy="685800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174861" y="0"/>
            <a:ext cx="0" cy="685800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12754" y="2798778"/>
            <a:ext cx="348528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9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#</a:t>
            </a:r>
            <a:r>
              <a:rPr lang="en-US" sz="1900" dirty="0">
                <a:solidFill>
                  <a:schemeClr val="bg1"/>
                </a:solidFill>
                <a:latin typeface="Gill Sans MT" panose="020B0502020104020203" pitchFamily="34" charset="0"/>
              </a:rPr>
              <a:t>7</a:t>
            </a:r>
            <a:r>
              <a:rPr lang="en-US" sz="19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 Persistent identifiers</a:t>
            </a:r>
            <a:endParaRPr lang="en-US" sz="1900" dirty="0" smtClean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610891" y="2871350"/>
            <a:ext cx="7425165" cy="324176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  <a:tabLst>
                <a:tab pos="2058988" algn="l"/>
                <a:tab pos="3232150" algn="l"/>
              </a:tabLst>
            </a:pPr>
            <a:r>
              <a:rPr lang="en-US" sz="19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For publications: DOIs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tabLst>
                <a:tab pos="2058988" algn="l"/>
                <a:tab pos="3232150" algn="l"/>
              </a:tabLst>
            </a:pPr>
            <a:r>
              <a:rPr lang="en-US" sz="19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For authors: ORCID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tabLst>
                <a:tab pos="2058988" algn="l"/>
                <a:tab pos="3232150" algn="l"/>
              </a:tabLst>
            </a:pPr>
            <a:r>
              <a:rPr lang="en-US" sz="19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For </a:t>
            </a:r>
            <a:r>
              <a:rPr lang="en-US" sz="1900" dirty="0" err="1" smtClean="0">
                <a:solidFill>
                  <a:schemeClr val="bg1"/>
                </a:solidFill>
                <a:latin typeface="Gill Sans MT" panose="020B0502020104020203" pitchFamily="34" charset="0"/>
              </a:rPr>
              <a:t>organisations</a:t>
            </a:r>
            <a:r>
              <a:rPr lang="en-US" sz="19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: ?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tabLst>
                <a:tab pos="2058988" algn="l"/>
                <a:tab pos="3232150" algn="l"/>
              </a:tabLst>
            </a:pPr>
            <a:endParaRPr lang="en-US" sz="19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tabLst>
                <a:tab pos="2058988" algn="l"/>
                <a:tab pos="3232150" algn="l"/>
              </a:tabLst>
            </a:pPr>
            <a:r>
              <a:rPr lang="en-US" sz="19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Examples?</a:t>
            </a:r>
            <a:endParaRPr lang="en-US" sz="1900" dirty="0" smtClean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04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5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304462" y="-31896"/>
            <a:ext cx="0" cy="685800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174861" y="0"/>
            <a:ext cx="0" cy="685800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12754" y="2798778"/>
            <a:ext cx="348528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9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#?</a:t>
            </a:r>
            <a:endParaRPr lang="en-US" sz="1900" dirty="0" smtClean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610891" y="2871350"/>
            <a:ext cx="7425165" cy="3241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 dirty="0">
                <a:solidFill>
                  <a:schemeClr val="bg1"/>
                </a:solidFill>
                <a:latin typeface="Gill Sans MT" panose="020B0502020104020203" pitchFamily="34" charset="0"/>
              </a:rPr>
              <a:t>What is missing?</a:t>
            </a:r>
          </a:p>
        </p:txBody>
      </p:sp>
    </p:spTree>
    <p:extLst>
      <p:ext uri="{BB962C8B-B14F-4D97-AF65-F5344CB8AC3E}">
        <p14:creationId xmlns:p14="http://schemas.microsoft.com/office/powerpoint/2010/main" val="33445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5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6246340" y="1290166"/>
            <a:ext cx="487885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3151858" y="3352275"/>
            <a:ext cx="5395784" cy="576648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102992" y="2825417"/>
            <a:ext cx="1465146" cy="1499286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Gill Sans MT" panose="020B0502020104020203" pitchFamily="34" charset="0"/>
              </a:rPr>
              <a:t>publication</a:t>
            </a:r>
            <a:endParaRPr lang="en-GB" dirty="0">
              <a:latin typeface="Gill Sans MT" panose="020B05020201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86038" y="2825417"/>
            <a:ext cx="2265405" cy="1499286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Gill Sans MT" panose="020B0502020104020203" pitchFamily="34" charset="0"/>
              </a:rPr>
              <a:t>r</a:t>
            </a:r>
            <a:r>
              <a:rPr lang="en-US" dirty="0" smtClean="0">
                <a:latin typeface="Gill Sans MT" panose="020B0502020104020203" pitchFamily="34" charset="0"/>
              </a:rPr>
              <a:t>ecord in a national database for research output</a:t>
            </a:r>
            <a:endParaRPr lang="en-GB" dirty="0">
              <a:latin typeface="Gill Sans MT" panose="020B05020201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8299874">
            <a:off x="3639573" y="2143372"/>
            <a:ext cx="2120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Use of classifications</a:t>
            </a:r>
            <a:endParaRPr lang="en-GB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8299874">
            <a:off x="4427394" y="2309357"/>
            <a:ext cx="177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Use of identifiers</a:t>
            </a:r>
            <a:endParaRPr lang="en-GB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8299874">
            <a:off x="5134625" y="2443139"/>
            <a:ext cx="1468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Data retrieval</a:t>
            </a:r>
            <a:endParaRPr lang="en-GB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8299874">
            <a:off x="7088152" y="2424032"/>
            <a:ext cx="1491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Deduplication</a:t>
            </a:r>
            <a:endParaRPr lang="en-GB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8299874">
            <a:off x="2846731" y="1958515"/>
            <a:ext cx="270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Use of metadata standards</a:t>
            </a:r>
            <a:endParaRPr lang="en-GB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8299874">
            <a:off x="5923900" y="2710009"/>
            <a:ext cx="858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Parsing</a:t>
            </a:r>
            <a:endParaRPr lang="en-GB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8299874">
            <a:off x="7278073" y="1607433"/>
            <a:ext cx="3508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Enrichment with external metadata</a:t>
            </a:r>
            <a:endParaRPr lang="en-GB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18571" y="4781939"/>
            <a:ext cx="1377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I Data input</a:t>
            </a:r>
            <a:endParaRPr lang="en-GB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74799" y="4791841"/>
            <a:ext cx="2031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II Data processing</a:t>
            </a:r>
            <a:endParaRPr lang="en-GB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98841" y="5824965"/>
            <a:ext cx="5294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III </a:t>
            </a:r>
            <a:r>
              <a:rPr lang="en-US" dirty="0" err="1" smtClean="0">
                <a:solidFill>
                  <a:schemeClr val="bg1"/>
                </a:solidFill>
              </a:rPr>
              <a:t>Organisation</a:t>
            </a:r>
            <a:r>
              <a:rPr lang="en-US" dirty="0" smtClean="0">
                <a:solidFill>
                  <a:schemeClr val="bg1"/>
                </a:solidFill>
              </a:rPr>
              <a:t> of data collection and processing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18299874">
            <a:off x="6219000" y="2104012"/>
            <a:ext cx="236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Validation of identifiers</a:t>
            </a:r>
            <a:endParaRPr lang="en-GB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5" name="Left Brace 4"/>
          <p:cNvSpPr/>
          <p:nvPr/>
        </p:nvSpPr>
        <p:spPr>
          <a:xfrm rot="16200000">
            <a:off x="4127275" y="2983963"/>
            <a:ext cx="639394" cy="2754366"/>
          </a:xfrm>
          <a:prstGeom prst="leftBrace">
            <a:avLst>
              <a:gd name="adj1" fmla="val 55125"/>
              <a:gd name="adj2" fmla="val 49704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3" name="Left Brace 22"/>
          <p:cNvSpPr/>
          <p:nvPr/>
        </p:nvSpPr>
        <p:spPr>
          <a:xfrm rot="16200000">
            <a:off x="6925103" y="3192746"/>
            <a:ext cx="639394" cy="2336798"/>
          </a:xfrm>
          <a:prstGeom prst="leftBrace">
            <a:avLst>
              <a:gd name="adj1" fmla="val 55125"/>
              <a:gd name="adj2" fmla="val 49704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4" name="Left Brace 23"/>
          <p:cNvSpPr/>
          <p:nvPr/>
        </p:nvSpPr>
        <p:spPr>
          <a:xfrm rot="16200000">
            <a:off x="5862989" y="268188"/>
            <a:ext cx="639394" cy="10436962"/>
          </a:xfrm>
          <a:prstGeom prst="leftBrace">
            <a:avLst>
              <a:gd name="adj1" fmla="val 55125"/>
              <a:gd name="adj2" fmla="val 49704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12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5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304462" y="-31896"/>
            <a:ext cx="0" cy="685800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174861" y="0"/>
            <a:ext cx="0" cy="685800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12754" y="2798778"/>
            <a:ext cx="348528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9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Timeline</a:t>
            </a:r>
            <a:endParaRPr lang="en-US" sz="1900" dirty="0" smtClean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96377" y="2888343"/>
            <a:ext cx="7425165" cy="336991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  <a:tabLst>
                <a:tab pos="2058988" algn="l"/>
                <a:tab pos="3232150" algn="l"/>
              </a:tabLst>
            </a:pPr>
            <a:r>
              <a:rPr lang="en-US" sz="19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until </a:t>
            </a:r>
            <a:r>
              <a:rPr lang="en-US" sz="19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April 30	Pooling ideas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tabLst>
                <a:tab pos="2058988" algn="l"/>
                <a:tab pos="3232150" algn="l"/>
              </a:tabLst>
            </a:pPr>
            <a:r>
              <a:rPr lang="en-US" sz="19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June 1	First draft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tabLst>
                <a:tab pos="2058988" algn="l"/>
                <a:tab pos="3232150" algn="l"/>
              </a:tabLst>
            </a:pPr>
            <a:r>
              <a:rPr lang="en-US" sz="1900" dirty="0">
                <a:solidFill>
                  <a:schemeClr val="bg1"/>
                </a:solidFill>
                <a:latin typeface="Gill Sans MT" panose="020B0502020104020203" pitchFamily="34" charset="0"/>
              </a:rPr>
              <a:t>	</a:t>
            </a:r>
            <a:r>
              <a:rPr lang="en-US" sz="19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Critical friends?</a:t>
            </a:r>
            <a:endParaRPr lang="en-US" sz="1900" dirty="0" smtClean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tabLst>
                <a:tab pos="2058988" algn="l"/>
                <a:tab pos="3232150" algn="l"/>
              </a:tabLst>
            </a:pPr>
            <a:r>
              <a:rPr lang="en-US" sz="19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September 15	Manual complete</a:t>
            </a:r>
            <a:endParaRPr lang="en-US" sz="1900" dirty="0" smtClean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70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5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304462" y="-31896"/>
            <a:ext cx="0" cy="685800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174861" y="0"/>
            <a:ext cx="0" cy="685800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4596714" y="2934587"/>
            <a:ext cx="7976285" cy="1729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200" dirty="0" err="1" smtClean="0">
                <a:solidFill>
                  <a:schemeClr val="bg1"/>
                </a:solidFill>
                <a:latin typeface="Gill Sans MT" panose="020B0502020104020203" pitchFamily="34" charset="0"/>
              </a:rPr>
              <a:t>Conceptualising</a:t>
            </a:r>
            <a:r>
              <a:rPr lang="en-US" sz="22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 database work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2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A few examples</a:t>
            </a:r>
          </a:p>
        </p:txBody>
      </p:sp>
      <p:sp>
        <p:nvSpPr>
          <p:cNvPr id="4" name="Isosceles Triangle 3"/>
          <p:cNvSpPr/>
          <p:nvPr/>
        </p:nvSpPr>
        <p:spPr>
          <a:xfrm rot="5400000">
            <a:off x="3550682" y="3097073"/>
            <a:ext cx="356515" cy="307340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Isosceles Triangle 9"/>
          <p:cNvSpPr/>
          <p:nvPr/>
        </p:nvSpPr>
        <p:spPr>
          <a:xfrm rot="5400000">
            <a:off x="3550682" y="3738897"/>
            <a:ext cx="356515" cy="307340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73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5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6246340" y="1290166"/>
            <a:ext cx="487885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3151858" y="3352275"/>
            <a:ext cx="5395784" cy="576648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102992" y="2825417"/>
            <a:ext cx="1465146" cy="1499286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Gill Sans MT" panose="020B0502020104020203" pitchFamily="34" charset="0"/>
              </a:rPr>
              <a:t>publication</a:t>
            </a:r>
            <a:endParaRPr lang="en-GB" dirty="0">
              <a:latin typeface="Gill Sans MT" panose="020B05020201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86038" y="2825417"/>
            <a:ext cx="2265405" cy="1499286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Gill Sans MT" panose="020B0502020104020203" pitchFamily="34" charset="0"/>
              </a:rPr>
              <a:t>r</a:t>
            </a:r>
            <a:r>
              <a:rPr lang="en-US" dirty="0" smtClean="0">
                <a:latin typeface="Gill Sans MT" panose="020B0502020104020203" pitchFamily="34" charset="0"/>
              </a:rPr>
              <a:t>ecord in a national database for research output</a:t>
            </a:r>
            <a:endParaRPr lang="en-GB" dirty="0">
              <a:latin typeface="Gill Sans MT" panose="020B05020201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8299874">
            <a:off x="3639573" y="2143372"/>
            <a:ext cx="2120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Use of classifications</a:t>
            </a:r>
            <a:endParaRPr lang="en-GB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8299874">
            <a:off x="4427394" y="2309357"/>
            <a:ext cx="177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Use of identifiers</a:t>
            </a:r>
            <a:endParaRPr lang="en-GB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8299874">
            <a:off x="5134625" y="2443139"/>
            <a:ext cx="1468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Data retrieval</a:t>
            </a:r>
            <a:endParaRPr lang="en-GB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8299874">
            <a:off x="7088152" y="2424032"/>
            <a:ext cx="1491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Deduplication</a:t>
            </a:r>
            <a:endParaRPr lang="en-GB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8299874">
            <a:off x="2846731" y="1958515"/>
            <a:ext cx="270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Use of metadata standards</a:t>
            </a:r>
            <a:endParaRPr lang="en-GB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8299874">
            <a:off x="5923900" y="2710009"/>
            <a:ext cx="858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Parsing</a:t>
            </a:r>
            <a:endParaRPr lang="en-GB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8299874">
            <a:off x="7278073" y="1607433"/>
            <a:ext cx="3508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Enrichment with external metadata</a:t>
            </a:r>
            <a:endParaRPr lang="en-GB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18571" y="4781939"/>
            <a:ext cx="1377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I Data input</a:t>
            </a:r>
            <a:endParaRPr lang="en-GB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74799" y="4791841"/>
            <a:ext cx="2031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II Data processing</a:t>
            </a:r>
            <a:endParaRPr lang="en-GB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98841" y="5824965"/>
            <a:ext cx="5294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III </a:t>
            </a:r>
            <a:r>
              <a:rPr lang="en-US" dirty="0" err="1" smtClean="0">
                <a:solidFill>
                  <a:schemeClr val="bg1"/>
                </a:solidFill>
              </a:rPr>
              <a:t>Organisation</a:t>
            </a:r>
            <a:r>
              <a:rPr lang="en-US" dirty="0" smtClean="0">
                <a:solidFill>
                  <a:schemeClr val="bg1"/>
                </a:solidFill>
              </a:rPr>
              <a:t> of data collection and processing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18299874">
            <a:off x="6219000" y="2104012"/>
            <a:ext cx="236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Validation of identifiers</a:t>
            </a:r>
            <a:endParaRPr lang="en-GB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5" name="Left Brace 4"/>
          <p:cNvSpPr/>
          <p:nvPr/>
        </p:nvSpPr>
        <p:spPr>
          <a:xfrm rot="16200000">
            <a:off x="4127275" y="2983963"/>
            <a:ext cx="639394" cy="2754366"/>
          </a:xfrm>
          <a:prstGeom prst="leftBrace">
            <a:avLst>
              <a:gd name="adj1" fmla="val 55125"/>
              <a:gd name="adj2" fmla="val 49704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3" name="Left Brace 22"/>
          <p:cNvSpPr/>
          <p:nvPr/>
        </p:nvSpPr>
        <p:spPr>
          <a:xfrm rot="16200000">
            <a:off x="6925103" y="3192746"/>
            <a:ext cx="639394" cy="2336798"/>
          </a:xfrm>
          <a:prstGeom prst="leftBrace">
            <a:avLst>
              <a:gd name="adj1" fmla="val 55125"/>
              <a:gd name="adj2" fmla="val 49704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4" name="Left Brace 23"/>
          <p:cNvSpPr/>
          <p:nvPr/>
        </p:nvSpPr>
        <p:spPr>
          <a:xfrm rot="16200000">
            <a:off x="5862989" y="268188"/>
            <a:ext cx="639394" cy="10436962"/>
          </a:xfrm>
          <a:prstGeom prst="leftBrace">
            <a:avLst>
              <a:gd name="adj1" fmla="val 55125"/>
              <a:gd name="adj2" fmla="val 49704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64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5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5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1034085" cy="2852737"/>
          </a:xfrm>
        </p:spPr>
        <p:txBody>
          <a:bodyPr>
            <a:normAutofit/>
          </a:bodyPr>
          <a:lstStyle/>
          <a:p>
            <a:pPr lvl="0"/>
            <a:r>
              <a:rPr lang="en-US" sz="34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Examples</a:t>
            </a:r>
            <a:endParaRPr lang="en-GB" sz="34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" y="4562475"/>
            <a:ext cx="12191999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-61783" y="4640734"/>
            <a:ext cx="12191999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831849" y="471899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  <a:tabLst>
                <a:tab pos="3232150" algn="l"/>
              </a:tabLst>
            </a:pPr>
            <a:r>
              <a:rPr lang="en-US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!NB Based on the (limited) available information</a:t>
            </a:r>
            <a:endParaRPr lang="lv-LV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06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5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304462" y="-31896"/>
            <a:ext cx="0" cy="685800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174861" y="0"/>
            <a:ext cx="0" cy="685800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24540" y="2871350"/>
            <a:ext cx="3520721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9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#1 Bibliographic control</a:t>
            </a:r>
            <a:endParaRPr lang="lv-LV" sz="19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434063" y="2928057"/>
            <a:ext cx="7425165" cy="324176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  <a:tabLst>
                <a:tab pos="2058988" algn="l"/>
                <a:tab pos="3232150" algn="l"/>
              </a:tabLst>
            </a:pPr>
            <a:r>
              <a:rPr lang="en-US" sz="19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COBISS in Slovenia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tabLst>
                <a:tab pos="2058988" algn="l"/>
                <a:tab pos="3232150" algn="l"/>
              </a:tabLst>
            </a:pPr>
            <a:endParaRPr lang="en-US" sz="1900" dirty="0" smtClean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tabLst>
                <a:tab pos="2058988" algn="l"/>
                <a:tab pos="3232150" algn="l"/>
              </a:tabLst>
            </a:pPr>
            <a:r>
              <a:rPr lang="en-US" sz="19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Nation-wide </a:t>
            </a:r>
            <a:r>
              <a:rPr lang="en-US" sz="1900" dirty="0" err="1" smtClean="0">
                <a:solidFill>
                  <a:schemeClr val="bg1"/>
                </a:solidFill>
                <a:latin typeface="Gill Sans MT" panose="020B0502020104020203" pitchFamily="34" charset="0"/>
              </a:rPr>
              <a:t>standardised</a:t>
            </a:r>
            <a:r>
              <a:rPr lang="en-US" sz="19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 practice for bibliographic control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tabLst>
                <a:tab pos="2058988" algn="l"/>
                <a:tab pos="3232150" algn="l"/>
              </a:tabLst>
            </a:pPr>
            <a:r>
              <a:rPr lang="en-US" sz="19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Education and </a:t>
            </a:r>
            <a:r>
              <a:rPr lang="en-US" sz="1900" dirty="0" err="1" smtClean="0">
                <a:solidFill>
                  <a:schemeClr val="bg1"/>
                </a:solidFill>
                <a:latin typeface="Gill Sans MT" panose="020B0502020104020203" pitchFamily="34" charset="0"/>
              </a:rPr>
              <a:t>licence</a:t>
            </a:r>
            <a:r>
              <a:rPr lang="en-US" sz="19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 for data entry</a:t>
            </a:r>
          </a:p>
        </p:txBody>
      </p:sp>
    </p:spTree>
    <p:extLst>
      <p:ext uri="{BB962C8B-B14F-4D97-AF65-F5344CB8AC3E}">
        <p14:creationId xmlns:p14="http://schemas.microsoft.com/office/powerpoint/2010/main" val="119479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5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304462" y="-31896"/>
            <a:ext cx="0" cy="685800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174861" y="0"/>
            <a:ext cx="0" cy="685800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59981" y="2871350"/>
            <a:ext cx="34852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9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#2 Coordination between stakeholders</a:t>
            </a:r>
            <a:endParaRPr lang="lv-LV" sz="19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610891" y="2871350"/>
            <a:ext cx="7425165" cy="324176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  <a:tabLst>
                <a:tab pos="2058988" algn="l"/>
                <a:tab pos="3232150" algn="l"/>
              </a:tabLst>
            </a:pPr>
            <a:r>
              <a:rPr lang="en-US" sz="19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Norwegian Science Index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tabLst>
                <a:tab pos="2058988" algn="l"/>
                <a:tab pos="3232150" algn="l"/>
              </a:tabLst>
            </a:pPr>
            <a:endParaRPr lang="en-US" sz="1900" dirty="0" smtClean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tabLst>
                <a:tab pos="2058988" algn="l"/>
                <a:tab pos="3232150" algn="l"/>
              </a:tabLst>
            </a:pPr>
            <a:endParaRPr lang="en-US" sz="19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tabLst>
                <a:tab pos="2058988" algn="l"/>
                <a:tab pos="3232150" algn="l"/>
              </a:tabLst>
            </a:pPr>
            <a:r>
              <a:rPr lang="en-US" sz="19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Well-defined coordination and responsibility scheme among the different </a:t>
            </a:r>
            <a:r>
              <a:rPr lang="en-US" sz="1900" dirty="0" err="1" smtClean="0">
                <a:solidFill>
                  <a:schemeClr val="bg1"/>
                </a:solidFill>
                <a:latin typeface="Gill Sans MT" panose="020B0502020104020203" pitchFamily="34" charset="0"/>
              </a:rPr>
              <a:t>stakeholds</a:t>
            </a:r>
            <a:endParaRPr lang="en-US" sz="1900" dirty="0" smtClean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tabLst>
                <a:tab pos="2058988" algn="l"/>
                <a:tab pos="3232150" algn="l"/>
              </a:tabLst>
            </a:pPr>
            <a:r>
              <a:rPr lang="en-US" sz="19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Strong representation of the scholarly community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tabLst>
                <a:tab pos="2058988" algn="l"/>
                <a:tab pos="3232150" algn="l"/>
              </a:tabLst>
            </a:pPr>
            <a:r>
              <a:rPr lang="en-US" sz="19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Multiple spaces to express (alternative) views</a:t>
            </a:r>
            <a:endParaRPr lang="en-US" sz="12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4391" y="1560284"/>
            <a:ext cx="7754363" cy="437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5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5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304462" y="-31896"/>
            <a:ext cx="0" cy="685800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174861" y="0"/>
            <a:ext cx="0" cy="685800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12754" y="2798778"/>
            <a:ext cx="34852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9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#3 Documentation</a:t>
            </a:r>
          </a:p>
          <a:p>
            <a:pPr algn="r"/>
            <a:r>
              <a:rPr lang="en-US" sz="19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(also in English)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610891" y="2871350"/>
            <a:ext cx="7425165" cy="324176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  <a:tabLst>
                <a:tab pos="2058988" algn="l"/>
                <a:tab pos="3232150" algn="l"/>
              </a:tabLst>
            </a:pPr>
            <a:r>
              <a:rPr lang="en-US" sz="19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VIRTA, Norwegian Science Index, BFI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tabLst>
                <a:tab pos="2058988" algn="l"/>
                <a:tab pos="3232150" algn="l"/>
              </a:tabLst>
            </a:pPr>
            <a:r>
              <a:rPr lang="en-US" sz="19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Elaborated manuals and guidelines on bibliographic record input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tabLst>
                <a:tab pos="2058988" algn="l"/>
                <a:tab pos="3232150" algn="l"/>
              </a:tabLst>
            </a:pPr>
            <a:r>
              <a:rPr lang="en-US" sz="1900" dirty="0">
                <a:solidFill>
                  <a:schemeClr val="bg1"/>
                </a:solidFill>
                <a:latin typeface="Gill Sans MT" panose="020B0502020104020203" pitchFamily="34" charset="0"/>
              </a:rPr>
              <a:t>e.g.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tabLst>
                <a:tab pos="3944938" algn="l"/>
              </a:tabLst>
            </a:pPr>
            <a:r>
              <a:rPr lang="en-US" sz="19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COBISS, RIV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tabLst>
                <a:tab pos="3944938" algn="l"/>
              </a:tabLst>
            </a:pPr>
            <a:r>
              <a:rPr lang="en-US" sz="19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Detailed description of research output type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257752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5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304462" y="-31896"/>
            <a:ext cx="0" cy="685800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174861" y="0"/>
            <a:ext cx="0" cy="685800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12754" y="2798778"/>
            <a:ext cx="34852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9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#3 Documentation</a:t>
            </a:r>
          </a:p>
          <a:p>
            <a:pPr algn="r"/>
            <a:r>
              <a:rPr lang="en-US" sz="19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(also in English)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9092" y="0"/>
            <a:ext cx="5450935" cy="71850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6343" y="0"/>
            <a:ext cx="7258980" cy="685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60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5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304462" y="-31896"/>
            <a:ext cx="0" cy="685800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174861" y="0"/>
            <a:ext cx="0" cy="685800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12754" y="2798778"/>
            <a:ext cx="348528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9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#4 Legal framework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610891" y="2871350"/>
            <a:ext cx="7425165" cy="324176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  <a:tabLst>
                <a:tab pos="2058988" algn="l"/>
                <a:tab pos="3232150" algn="l"/>
              </a:tabLst>
            </a:pPr>
            <a:r>
              <a:rPr lang="en-US" sz="19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VABB-SHW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tabLst>
                <a:tab pos="2058988" algn="l"/>
                <a:tab pos="3232150" algn="l"/>
              </a:tabLst>
            </a:pPr>
            <a:endParaRPr lang="en-US" sz="19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tabLst>
                <a:tab pos="2058988" algn="l"/>
                <a:tab pos="3232150" algn="l"/>
              </a:tabLst>
            </a:pPr>
            <a:r>
              <a:rPr lang="en-US" sz="1900" dirty="0">
                <a:solidFill>
                  <a:schemeClr val="bg1"/>
                </a:solidFill>
                <a:latin typeface="Gill Sans MT" panose="020B0502020104020203" pitchFamily="34" charset="0"/>
              </a:rPr>
              <a:t>Detailed legal </a:t>
            </a:r>
            <a:r>
              <a:rPr lang="en-US" sz="19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framework that specifies the need to implement and maintain a database for research output</a:t>
            </a:r>
            <a:endParaRPr lang="en-US" sz="19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88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327</Words>
  <Application>Microsoft Office PowerPoint</Application>
  <PresentationFormat>Widescreen</PresentationFormat>
  <Paragraphs>87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Gill Sans MT</vt:lpstr>
      <vt:lpstr>Office Theme</vt:lpstr>
      <vt:lpstr>  European databases for research output  </vt:lpstr>
      <vt:lpstr>PowerPoint Presentation</vt:lpstr>
      <vt:lpstr>PowerPoint Presentation</vt:lpstr>
      <vt:lpstr>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Universiteit Antwerpen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databases for research output</dc:title>
  <dc:creator>Linda</dc:creator>
  <cp:lastModifiedBy>Linda</cp:lastModifiedBy>
  <cp:revision>58</cp:revision>
  <dcterms:created xsi:type="dcterms:W3CDTF">2018-08-15T14:23:14Z</dcterms:created>
  <dcterms:modified xsi:type="dcterms:W3CDTF">2019-03-06T18:43:59Z</dcterms:modified>
</cp:coreProperties>
</file>